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97" r:id="rId3"/>
    <p:sldId id="309" r:id="rId4"/>
    <p:sldId id="298" r:id="rId5"/>
    <p:sldId id="330" r:id="rId6"/>
    <p:sldId id="320" r:id="rId7"/>
    <p:sldId id="324" r:id="rId8"/>
    <p:sldId id="323" r:id="rId9"/>
    <p:sldId id="321" r:id="rId10"/>
    <p:sldId id="322" r:id="rId11"/>
    <p:sldId id="325" r:id="rId12"/>
    <p:sldId id="326" r:id="rId13"/>
    <p:sldId id="327" r:id="rId14"/>
    <p:sldId id="328" r:id="rId15"/>
    <p:sldId id="331" r:id="rId16"/>
    <p:sldId id="329"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7" autoAdjust="0"/>
    <p:restoredTop sz="94660"/>
  </p:normalViewPr>
  <p:slideViewPr>
    <p:cSldViewPr>
      <p:cViewPr varScale="1">
        <p:scale>
          <a:sx n="76" d="100"/>
          <a:sy n="76" d="100"/>
        </p:scale>
        <p:origin x="-112"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32062-5E7A-1443-8D61-7B77728D1F69}"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9D17D5B5-015E-054F-AF96-64FC2C14770E}">
      <dgm:prSet/>
      <dgm:spPr/>
      <dgm:t>
        <a:bodyPr/>
        <a:lstStyle/>
        <a:p>
          <a:pPr rtl="0"/>
          <a:r>
            <a:rPr lang="en-US" dirty="0" smtClean="0"/>
            <a:t>Several tools are available in Excel to evaluate </a:t>
          </a:r>
          <a:r>
            <a:rPr lang="en-US" dirty="0" err="1" smtClean="0"/>
            <a:t>univariate</a:t>
          </a:r>
          <a:r>
            <a:rPr lang="en-US" dirty="0" smtClean="0"/>
            <a:t> normality</a:t>
          </a:r>
          <a:endParaRPr lang="en-US" dirty="0"/>
        </a:p>
      </dgm:t>
    </dgm:pt>
    <dgm:pt modelId="{23EDF8BF-A714-6F4F-B0D2-BA8DD23D46BC}" type="parTrans" cxnId="{1B608664-FE97-EB47-956B-441B5725AE06}">
      <dgm:prSet/>
      <dgm:spPr/>
      <dgm:t>
        <a:bodyPr/>
        <a:lstStyle/>
        <a:p>
          <a:endParaRPr lang="en-US"/>
        </a:p>
      </dgm:t>
    </dgm:pt>
    <dgm:pt modelId="{B966D212-355C-1642-AFC0-F8ACA381CA22}" type="sibTrans" cxnId="{1B608664-FE97-EB47-956B-441B5725AE06}">
      <dgm:prSet/>
      <dgm:spPr/>
      <dgm:t>
        <a:bodyPr/>
        <a:lstStyle/>
        <a:p>
          <a:endParaRPr lang="en-US"/>
        </a:p>
      </dgm:t>
    </dgm:pt>
    <dgm:pt modelId="{32802894-6A55-7849-A50C-A7C1B7D00144}">
      <dgm:prSet/>
      <dgm:spPr/>
      <dgm:t>
        <a:bodyPr/>
        <a:lstStyle/>
        <a:p>
          <a:pPr rtl="0"/>
          <a:r>
            <a:rPr lang="en-US" smtClean="0"/>
            <a:t>Create a histogram to observe the shape of the distribution and to conduct a preliminary evaluation of normality</a:t>
          </a:r>
          <a:endParaRPr lang="en-US"/>
        </a:p>
      </dgm:t>
    </dgm:pt>
    <dgm:pt modelId="{A2A31766-7709-FD40-AA70-AA2A85D21340}" type="parTrans" cxnId="{B78F12A3-AA37-6149-9C38-71A5024181F3}">
      <dgm:prSet/>
      <dgm:spPr/>
      <dgm:t>
        <a:bodyPr/>
        <a:lstStyle/>
        <a:p>
          <a:endParaRPr lang="en-US"/>
        </a:p>
      </dgm:t>
    </dgm:pt>
    <dgm:pt modelId="{475F1FB3-5DEA-C94D-B9EA-F01F6E473E9E}" type="sibTrans" cxnId="{B78F12A3-AA37-6149-9C38-71A5024181F3}">
      <dgm:prSet/>
      <dgm:spPr/>
      <dgm:t>
        <a:bodyPr/>
        <a:lstStyle/>
        <a:p>
          <a:endParaRPr lang="en-US"/>
        </a:p>
      </dgm:t>
    </dgm:pt>
    <dgm:pt modelId="{D42B026D-6FA3-2E46-A5E8-F578298AB93A}">
      <dgm:prSet/>
      <dgm:spPr/>
      <dgm:t>
        <a:bodyPr/>
        <a:lstStyle/>
        <a:p>
          <a:pPr rtl="0"/>
          <a:r>
            <a:rPr lang="en-US" smtClean="0"/>
            <a:t>Calculate standard coefficients of skewness and kurtosis to determine if the shape of the distribution differs from that of a normal distribution</a:t>
          </a:r>
          <a:endParaRPr lang="en-US"/>
        </a:p>
      </dgm:t>
    </dgm:pt>
    <dgm:pt modelId="{5C937617-2ECC-0243-846A-A4F6266C2F60}" type="parTrans" cxnId="{1D6D9B3E-AA9B-994B-9B26-C88F9C8BC2A2}">
      <dgm:prSet/>
      <dgm:spPr/>
      <dgm:t>
        <a:bodyPr/>
        <a:lstStyle/>
        <a:p>
          <a:endParaRPr lang="en-US"/>
        </a:p>
      </dgm:t>
    </dgm:pt>
    <dgm:pt modelId="{A34D621F-AACE-DA4C-B22D-A904A8BF559E}" type="sibTrans" cxnId="{1D6D9B3E-AA9B-994B-9B26-C88F9C8BC2A2}">
      <dgm:prSet/>
      <dgm:spPr/>
      <dgm:t>
        <a:bodyPr/>
        <a:lstStyle/>
        <a:p>
          <a:endParaRPr lang="en-US"/>
        </a:p>
      </dgm:t>
    </dgm:pt>
    <dgm:pt modelId="{4318E887-CA91-2945-9DB6-88659F99E10C}">
      <dgm:prSet/>
      <dgm:spPr/>
      <dgm:t>
        <a:bodyPr/>
        <a:lstStyle/>
        <a:p>
          <a:pPr rtl="0"/>
          <a:r>
            <a:rPr lang="en-US" smtClean="0"/>
            <a:t>Calculate </a:t>
          </a:r>
          <a:r>
            <a:rPr lang="en-US" i="1" smtClean="0"/>
            <a:t>z</a:t>
          </a:r>
          <a:r>
            <a:rPr lang="en-US" smtClean="0"/>
            <a:t>-scores to identify the presence of extreme outliers</a:t>
          </a:r>
          <a:endParaRPr lang="en-US"/>
        </a:p>
      </dgm:t>
    </dgm:pt>
    <dgm:pt modelId="{43C451E7-AC51-F946-BF7B-69E22E81E72A}" type="parTrans" cxnId="{9B2D312C-3DE3-2046-A41C-9FFDF02F2D3F}">
      <dgm:prSet/>
      <dgm:spPr/>
      <dgm:t>
        <a:bodyPr/>
        <a:lstStyle/>
        <a:p>
          <a:endParaRPr lang="en-US"/>
        </a:p>
      </dgm:t>
    </dgm:pt>
    <dgm:pt modelId="{15BDA2F4-7DA2-0A45-8A55-FF9CCE718186}" type="sibTrans" cxnId="{9B2D312C-3DE3-2046-A41C-9FFDF02F2D3F}">
      <dgm:prSet/>
      <dgm:spPr/>
      <dgm:t>
        <a:bodyPr/>
        <a:lstStyle/>
        <a:p>
          <a:endParaRPr lang="en-US"/>
        </a:p>
      </dgm:t>
    </dgm:pt>
    <dgm:pt modelId="{71D86F41-6F80-9F4A-98B1-56F5465241E0}">
      <dgm:prSet/>
      <dgm:spPr/>
      <dgm:t>
        <a:bodyPr/>
        <a:lstStyle/>
        <a:p>
          <a:pPr rtl="0"/>
          <a:r>
            <a:rPr lang="en-US" smtClean="0"/>
            <a:t>Use the Kolmogorov-Smirnov Test to determine if the data come from a population with a normal distribution</a:t>
          </a:r>
          <a:endParaRPr lang="en-US"/>
        </a:p>
      </dgm:t>
    </dgm:pt>
    <dgm:pt modelId="{9B44B034-B5A9-BD45-B194-9DC021DBF3A1}" type="parTrans" cxnId="{32D5D886-0B8F-7F41-ACB0-7E456ED454BE}">
      <dgm:prSet/>
      <dgm:spPr/>
      <dgm:t>
        <a:bodyPr/>
        <a:lstStyle/>
        <a:p>
          <a:endParaRPr lang="en-US"/>
        </a:p>
      </dgm:t>
    </dgm:pt>
    <dgm:pt modelId="{078D9C9B-6D59-024D-85ED-2C5F4D128CFA}" type="sibTrans" cxnId="{32D5D886-0B8F-7F41-ACB0-7E456ED454BE}">
      <dgm:prSet/>
      <dgm:spPr/>
      <dgm:t>
        <a:bodyPr/>
        <a:lstStyle/>
        <a:p>
          <a:endParaRPr lang="en-US"/>
        </a:p>
      </dgm:t>
    </dgm:pt>
    <dgm:pt modelId="{39447DF5-6131-474F-8A10-326E9DD48177}" type="pres">
      <dgm:prSet presAssocID="{0F732062-5E7A-1443-8D61-7B77728D1F69}" presName="Name0" presStyleCnt="0">
        <dgm:presLayoutVars>
          <dgm:chPref val="1"/>
          <dgm:dir/>
          <dgm:animOne val="branch"/>
          <dgm:animLvl val="lvl"/>
          <dgm:resizeHandles/>
        </dgm:presLayoutVars>
      </dgm:prSet>
      <dgm:spPr/>
      <dgm:t>
        <a:bodyPr/>
        <a:lstStyle/>
        <a:p>
          <a:endParaRPr lang="en-US"/>
        </a:p>
      </dgm:t>
    </dgm:pt>
    <dgm:pt modelId="{9D821A06-11A8-574A-A0BD-FD02201C57CE}" type="pres">
      <dgm:prSet presAssocID="{9D17D5B5-015E-054F-AF96-64FC2C14770E}" presName="vertOne" presStyleCnt="0"/>
      <dgm:spPr/>
    </dgm:pt>
    <dgm:pt modelId="{21448F4E-C0F5-E248-8EA1-42AF86C1DB60}" type="pres">
      <dgm:prSet presAssocID="{9D17D5B5-015E-054F-AF96-64FC2C14770E}" presName="txOne" presStyleLbl="node0" presStyleIdx="0" presStyleCnt="1" custScaleY="32276">
        <dgm:presLayoutVars>
          <dgm:chPref val="3"/>
        </dgm:presLayoutVars>
      </dgm:prSet>
      <dgm:spPr/>
      <dgm:t>
        <a:bodyPr/>
        <a:lstStyle/>
        <a:p>
          <a:endParaRPr lang="en-US"/>
        </a:p>
      </dgm:t>
    </dgm:pt>
    <dgm:pt modelId="{C1C929F8-DECA-3341-ADA6-CACB6A0B4ECF}" type="pres">
      <dgm:prSet presAssocID="{9D17D5B5-015E-054F-AF96-64FC2C14770E}" presName="parTransOne" presStyleCnt="0"/>
      <dgm:spPr/>
    </dgm:pt>
    <dgm:pt modelId="{9BEF310E-C165-A545-9C46-709A13D56DCB}" type="pres">
      <dgm:prSet presAssocID="{9D17D5B5-015E-054F-AF96-64FC2C14770E}" presName="horzOne" presStyleCnt="0"/>
      <dgm:spPr/>
    </dgm:pt>
    <dgm:pt modelId="{FFD3334C-833B-2B4B-8C4D-5E0E0DDA326D}" type="pres">
      <dgm:prSet presAssocID="{32802894-6A55-7849-A50C-A7C1B7D00144}" presName="vertTwo" presStyleCnt="0"/>
      <dgm:spPr/>
    </dgm:pt>
    <dgm:pt modelId="{A596AE22-D1DA-3240-9F7A-3C1B6F825271}" type="pres">
      <dgm:prSet presAssocID="{32802894-6A55-7849-A50C-A7C1B7D00144}" presName="txTwo" presStyleLbl="node2" presStyleIdx="0" presStyleCnt="4">
        <dgm:presLayoutVars>
          <dgm:chPref val="3"/>
        </dgm:presLayoutVars>
      </dgm:prSet>
      <dgm:spPr/>
      <dgm:t>
        <a:bodyPr/>
        <a:lstStyle/>
        <a:p>
          <a:endParaRPr lang="en-US"/>
        </a:p>
      </dgm:t>
    </dgm:pt>
    <dgm:pt modelId="{8C0C21AA-B096-D746-8EC3-D41D919970EE}" type="pres">
      <dgm:prSet presAssocID="{32802894-6A55-7849-A50C-A7C1B7D00144}" presName="horzTwo" presStyleCnt="0"/>
      <dgm:spPr/>
    </dgm:pt>
    <dgm:pt modelId="{2564E768-9B57-D24F-8AFD-25EDF135681A}" type="pres">
      <dgm:prSet presAssocID="{475F1FB3-5DEA-C94D-B9EA-F01F6E473E9E}" presName="sibSpaceTwo" presStyleCnt="0"/>
      <dgm:spPr/>
    </dgm:pt>
    <dgm:pt modelId="{B1F95C04-8390-6542-96D2-19E81353CC92}" type="pres">
      <dgm:prSet presAssocID="{D42B026D-6FA3-2E46-A5E8-F578298AB93A}" presName="vertTwo" presStyleCnt="0"/>
      <dgm:spPr/>
    </dgm:pt>
    <dgm:pt modelId="{92A574F6-993F-4242-B535-269627C14146}" type="pres">
      <dgm:prSet presAssocID="{D42B026D-6FA3-2E46-A5E8-F578298AB93A}" presName="txTwo" presStyleLbl="node2" presStyleIdx="1" presStyleCnt="4">
        <dgm:presLayoutVars>
          <dgm:chPref val="3"/>
        </dgm:presLayoutVars>
      </dgm:prSet>
      <dgm:spPr/>
      <dgm:t>
        <a:bodyPr/>
        <a:lstStyle/>
        <a:p>
          <a:endParaRPr lang="en-US"/>
        </a:p>
      </dgm:t>
    </dgm:pt>
    <dgm:pt modelId="{BA0AD581-1C83-8C43-A7D5-EF4919680B50}" type="pres">
      <dgm:prSet presAssocID="{D42B026D-6FA3-2E46-A5E8-F578298AB93A}" presName="horzTwo" presStyleCnt="0"/>
      <dgm:spPr/>
    </dgm:pt>
    <dgm:pt modelId="{5290BDD9-9970-D848-A790-B4BED6351576}" type="pres">
      <dgm:prSet presAssocID="{A34D621F-AACE-DA4C-B22D-A904A8BF559E}" presName="sibSpaceTwo" presStyleCnt="0"/>
      <dgm:spPr/>
    </dgm:pt>
    <dgm:pt modelId="{334B7D41-CFAB-2B40-BB57-2D6F38D5DF1D}" type="pres">
      <dgm:prSet presAssocID="{4318E887-CA91-2945-9DB6-88659F99E10C}" presName="vertTwo" presStyleCnt="0"/>
      <dgm:spPr/>
    </dgm:pt>
    <dgm:pt modelId="{44CCB57A-5977-3842-9B86-3ACB64A98A18}" type="pres">
      <dgm:prSet presAssocID="{4318E887-CA91-2945-9DB6-88659F99E10C}" presName="txTwo" presStyleLbl="node2" presStyleIdx="2" presStyleCnt="4">
        <dgm:presLayoutVars>
          <dgm:chPref val="3"/>
        </dgm:presLayoutVars>
      </dgm:prSet>
      <dgm:spPr/>
      <dgm:t>
        <a:bodyPr/>
        <a:lstStyle/>
        <a:p>
          <a:endParaRPr lang="en-US"/>
        </a:p>
      </dgm:t>
    </dgm:pt>
    <dgm:pt modelId="{94699DD2-F80F-3143-9C68-94AC0944CE5B}" type="pres">
      <dgm:prSet presAssocID="{4318E887-CA91-2945-9DB6-88659F99E10C}" presName="horzTwo" presStyleCnt="0"/>
      <dgm:spPr/>
    </dgm:pt>
    <dgm:pt modelId="{61AEA270-450B-FE40-ADF3-956313FFAC01}" type="pres">
      <dgm:prSet presAssocID="{15BDA2F4-7DA2-0A45-8A55-FF9CCE718186}" presName="sibSpaceTwo" presStyleCnt="0"/>
      <dgm:spPr/>
    </dgm:pt>
    <dgm:pt modelId="{267F5C54-6BD6-3843-A7B6-2F0BD616A406}" type="pres">
      <dgm:prSet presAssocID="{71D86F41-6F80-9F4A-98B1-56F5465241E0}" presName="vertTwo" presStyleCnt="0"/>
      <dgm:spPr/>
    </dgm:pt>
    <dgm:pt modelId="{225B38B0-56BE-0B49-A035-91282D7AC0FF}" type="pres">
      <dgm:prSet presAssocID="{71D86F41-6F80-9F4A-98B1-56F5465241E0}" presName="txTwo" presStyleLbl="node2" presStyleIdx="3" presStyleCnt="4">
        <dgm:presLayoutVars>
          <dgm:chPref val="3"/>
        </dgm:presLayoutVars>
      </dgm:prSet>
      <dgm:spPr/>
      <dgm:t>
        <a:bodyPr/>
        <a:lstStyle/>
        <a:p>
          <a:endParaRPr lang="en-US"/>
        </a:p>
      </dgm:t>
    </dgm:pt>
    <dgm:pt modelId="{2440378A-2898-5449-9AEA-1E65986FF7A0}" type="pres">
      <dgm:prSet presAssocID="{71D86F41-6F80-9F4A-98B1-56F5465241E0}" presName="horzTwo" presStyleCnt="0"/>
      <dgm:spPr/>
    </dgm:pt>
  </dgm:ptLst>
  <dgm:cxnLst>
    <dgm:cxn modelId="{1D6D9B3E-AA9B-994B-9B26-C88F9C8BC2A2}" srcId="{9D17D5B5-015E-054F-AF96-64FC2C14770E}" destId="{D42B026D-6FA3-2E46-A5E8-F578298AB93A}" srcOrd="1" destOrd="0" parTransId="{5C937617-2ECC-0243-846A-A4F6266C2F60}" sibTransId="{A34D621F-AACE-DA4C-B22D-A904A8BF559E}"/>
    <dgm:cxn modelId="{32D5D886-0B8F-7F41-ACB0-7E456ED454BE}" srcId="{9D17D5B5-015E-054F-AF96-64FC2C14770E}" destId="{71D86F41-6F80-9F4A-98B1-56F5465241E0}" srcOrd="3" destOrd="0" parTransId="{9B44B034-B5A9-BD45-B194-9DC021DBF3A1}" sibTransId="{078D9C9B-6D59-024D-85ED-2C5F4D128CFA}"/>
    <dgm:cxn modelId="{015ED667-5366-FD41-A944-EC705EB005EA}" type="presOf" srcId="{4318E887-CA91-2945-9DB6-88659F99E10C}" destId="{44CCB57A-5977-3842-9B86-3ACB64A98A18}" srcOrd="0" destOrd="0" presId="urn:microsoft.com/office/officeart/2005/8/layout/hierarchy4"/>
    <dgm:cxn modelId="{C0791C30-A06F-B746-AE53-EB6AD7AF030A}" type="presOf" srcId="{32802894-6A55-7849-A50C-A7C1B7D00144}" destId="{A596AE22-D1DA-3240-9F7A-3C1B6F825271}" srcOrd="0" destOrd="0" presId="urn:microsoft.com/office/officeart/2005/8/layout/hierarchy4"/>
    <dgm:cxn modelId="{9B518A6F-FFB6-EF4F-85EE-3C625355AAE8}" type="presOf" srcId="{D42B026D-6FA3-2E46-A5E8-F578298AB93A}" destId="{92A574F6-993F-4242-B535-269627C14146}" srcOrd="0" destOrd="0" presId="urn:microsoft.com/office/officeart/2005/8/layout/hierarchy4"/>
    <dgm:cxn modelId="{692E07F3-09CB-6B4E-8CAC-359E4BD8CEB5}" type="presOf" srcId="{0F732062-5E7A-1443-8D61-7B77728D1F69}" destId="{39447DF5-6131-474F-8A10-326E9DD48177}" srcOrd="0" destOrd="0" presId="urn:microsoft.com/office/officeart/2005/8/layout/hierarchy4"/>
    <dgm:cxn modelId="{1B608664-FE97-EB47-956B-441B5725AE06}" srcId="{0F732062-5E7A-1443-8D61-7B77728D1F69}" destId="{9D17D5B5-015E-054F-AF96-64FC2C14770E}" srcOrd="0" destOrd="0" parTransId="{23EDF8BF-A714-6F4F-B0D2-BA8DD23D46BC}" sibTransId="{B966D212-355C-1642-AFC0-F8ACA381CA22}"/>
    <dgm:cxn modelId="{B78F12A3-AA37-6149-9C38-71A5024181F3}" srcId="{9D17D5B5-015E-054F-AF96-64FC2C14770E}" destId="{32802894-6A55-7849-A50C-A7C1B7D00144}" srcOrd="0" destOrd="0" parTransId="{A2A31766-7709-FD40-AA70-AA2A85D21340}" sibTransId="{475F1FB3-5DEA-C94D-B9EA-F01F6E473E9E}"/>
    <dgm:cxn modelId="{9B2D312C-3DE3-2046-A41C-9FFDF02F2D3F}" srcId="{9D17D5B5-015E-054F-AF96-64FC2C14770E}" destId="{4318E887-CA91-2945-9DB6-88659F99E10C}" srcOrd="2" destOrd="0" parTransId="{43C451E7-AC51-F946-BF7B-69E22E81E72A}" sibTransId="{15BDA2F4-7DA2-0A45-8A55-FF9CCE718186}"/>
    <dgm:cxn modelId="{7D84624C-3EC6-6945-9E01-D4BFC71DA78E}" type="presOf" srcId="{9D17D5B5-015E-054F-AF96-64FC2C14770E}" destId="{21448F4E-C0F5-E248-8EA1-42AF86C1DB60}" srcOrd="0" destOrd="0" presId="urn:microsoft.com/office/officeart/2005/8/layout/hierarchy4"/>
    <dgm:cxn modelId="{2FBD326A-9DC8-724F-8989-A30D079D76C1}" type="presOf" srcId="{71D86F41-6F80-9F4A-98B1-56F5465241E0}" destId="{225B38B0-56BE-0B49-A035-91282D7AC0FF}" srcOrd="0" destOrd="0" presId="urn:microsoft.com/office/officeart/2005/8/layout/hierarchy4"/>
    <dgm:cxn modelId="{1BFEA44F-B570-B049-8DBA-6DB9EBB380A4}" type="presParOf" srcId="{39447DF5-6131-474F-8A10-326E9DD48177}" destId="{9D821A06-11A8-574A-A0BD-FD02201C57CE}" srcOrd="0" destOrd="0" presId="urn:microsoft.com/office/officeart/2005/8/layout/hierarchy4"/>
    <dgm:cxn modelId="{4D036ECC-B640-CD4E-A32F-43354549FC34}" type="presParOf" srcId="{9D821A06-11A8-574A-A0BD-FD02201C57CE}" destId="{21448F4E-C0F5-E248-8EA1-42AF86C1DB60}" srcOrd="0" destOrd="0" presId="urn:microsoft.com/office/officeart/2005/8/layout/hierarchy4"/>
    <dgm:cxn modelId="{C85CCF58-96F2-E64D-B1FD-F3BDC9FF1A67}" type="presParOf" srcId="{9D821A06-11A8-574A-A0BD-FD02201C57CE}" destId="{C1C929F8-DECA-3341-ADA6-CACB6A0B4ECF}" srcOrd="1" destOrd="0" presId="urn:microsoft.com/office/officeart/2005/8/layout/hierarchy4"/>
    <dgm:cxn modelId="{1399E1FC-87F8-3541-9C3B-3C1C160A8E02}" type="presParOf" srcId="{9D821A06-11A8-574A-A0BD-FD02201C57CE}" destId="{9BEF310E-C165-A545-9C46-709A13D56DCB}" srcOrd="2" destOrd="0" presId="urn:microsoft.com/office/officeart/2005/8/layout/hierarchy4"/>
    <dgm:cxn modelId="{5353048D-5BF2-B24D-AB0E-E8604C9E392B}" type="presParOf" srcId="{9BEF310E-C165-A545-9C46-709A13D56DCB}" destId="{FFD3334C-833B-2B4B-8C4D-5E0E0DDA326D}" srcOrd="0" destOrd="0" presId="urn:microsoft.com/office/officeart/2005/8/layout/hierarchy4"/>
    <dgm:cxn modelId="{E1F4DF6A-531A-5D44-95BA-469F6AB46BC7}" type="presParOf" srcId="{FFD3334C-833B-2B4B-8C4D-5E0E0DDA326D}" destId="{A596AE22-D1DA-3240-9F7A-3C1B6F825271}" srcOrd="0" destOrd="0" presId="urn:microsoft.com/office/officeart/2005/8/layout/hierarchy4"/>
    <dgm:cxn modelId="{71DB6024-CF95-7E43-8083-E522F793E3D7}" type="presParOf" srcId="{FFD3334C-833B-2B4B-8C4D-5E0E0DDA326D}" destId="{8C0C21AA-B096-D746-8EC3-D41D919970EE}" srcOrd="1" destOrd="0" presId="urn:microsoft.com/office/officeart/2005/8/layout/hierarchy4"/>
    <dgm:cxn modelId="{EA0B4D85-4FC1-7C4A-BFAE-5BB307639449}" type="presParOf" srcId="{9BEF310E-C165-A545-9C46-709A13D56DCB}" destId="{2564E768-9B57-D24F-8AFD-25EDF135681A}" srcOrd="1" destOrd="0" presId="urn:microsoft.com/office/officeart/2005/8/layout/hierarchy4"/>
    <dgm:cxn modelId="{E14D0AA9-1B28-1446-AFAD-A08C7F14E5FD}" type="presParOf" srcId="{9BEF310E-C165-A545-9C46-709A13D56DCB}" destId="{B1F95C04-8390-6542-96D2-19E81353CC92}" srcOrd="2" destOrd="0" presId="urn:microsoft.com/office/officeart/2005/8/layout/hierarchy4"/>
    <dgm:cxn modelId="{75B1081F-FE37-7746-8D0E-D09CF39883A1}" type="presParOf" srcId="{B1F95C04-8390-6542-96D2-19E81353CC92}" destId="{92A574F6-993F-4242-B535-269627C14146}" srcOrd="0" destOrd="0" presId="urn:microsoft.com/office/officeart/2005/8/layout/hierarchy4"/>
    <dgm:cxn modelId="{6AADED83-049E-244C-A728-33C110B11DB1}" type="presParOf" srcId="{B1F95C04-8390-6542-96D2-19E81353CC92}" destId="{BA0AD581-1C83-8C43-A7D5-EF4919680B50}" srcOrd="1" destOrd="0" presId="urn:microsoft.com/office/officeart/2005/8/layout/hierarchy4"/>
    <dgm:cxn modelId="{7B3B0202-7C0E-3145-AB5D-EE37C44904A4}" type="presParOf" srcId="{9BEF310E-C165-A545-9C46-709A13D56DCB}" destId="{5290BDD9-9970-D848-A790-B4BED6351576}" srcOrd="3" destOrd="0" presId="urn:microsoft.com/office/officeart/2005/8/layout/hierarchy4"/>
    <dgm:cxn modelId="{732C034B-5140-8047-99E1-7C341EAAB6FF}" type="presParOf" srcId="{9BEF310E-C165-A545-9C46-709A13D56DCB}" destId="{334B7D41-CFAB-2B40-BB57-2D6F38D5DF1D}" srcOrd="4" destOrd="0" presId="urn:microsoft.com/office/officeart/2005/8/layout/hierarchy4"/>
    <dgm:cxn modelId="{0A83094B-FB6C-D24B-85FB-6E9C6013CA94}" type="presParOf" srcId="{334B7D41-CFAB-2B40-BB57-2D6F38D5DF1D}" destId="{44CCB57A-5977-3842-9B86-3ACB64A98A18}" srcOrd="0" destOrd="0" presId="urn:microsoft.com/office/officeart/2005/8/layout/hierarchy4"/>
    <dgm:cxn modelId="{E2400CF3-49AA-1242-B7FF-17166CF20006}" type="presParOf" srcId="{334B7D41-CFAB-2B40-BB57-2D6F38D5DF1D}" destId="{94699DD2-F80F-3143-9C68-94AC0944CE5B}" srcOrd="1" destOrd="0" presId="urn:microsoft.com/office/officeart/2005/8/layout/hierarchy4"/>
    <dgm:cxn modelId="{60CF7035-EBC3-5542-AF8F-1AAC2C7DE13E}" type="presParOf" srcId="{9BEF310E-C165-A545-9C46-709A13D56DCB}" destId="{61AEA270-450B-FE40-ADF3-956313FFAC01}" srcOrd="5" destOrd="0" presId="urn:microsoft.com/office/officeart/2005/8/layout/hierarchy4"/>
    <dgm:cxn modelId="{0206E891-ADD0-0B4F-8DAA-F61065438B73}" type="presParOf" srcId="{9BEF310E-C165-A545-9C46-709A13D56DCB}" destId="{267F5C54-6BD6-3843-A7B6-2F0BD616A406}" srcOrd="6" destOrd="0" presId="urn:microsoft.com/office/officeart/2005/8/layout/hierarchy4"/>
    <dgm:cxn modelId="{DB1A2D3A-909D-DC46-B7E4-C5FCBE501071}" type="presParOf" srcId="{267F5C54-6BD6-3843-A7B6-2F0BD616A406}" destId="{225B38B0-56BE-0B49-A035-91282D7AC0FF}" srcOrd="0" destOrd="0" presId="urn:microsoft.com/office/officeart/2005/8/layout/hierarchy4"/>
    <dgm:cxn modelId="{B5043B86-A56B-D345-A102-46E2392C4B09}" type="presParOf" srcId="{267F5C54-6BD6-3843-A7B6-2F0BD616A406}" destId="{2440378A-2898-5449-9AEA-1E65986FF7A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A2AEA1-1780-6847-900F-C0822D0AAAE0}"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AD533E5B-26EE-7C41-9EC4-27B370B10055}">
      <dgm:prSet/>
      <dgm:spPr/>
      <dgm:t>
        <a:bodyPr/>
        <a:lstStyle/>
        <a:p>
          <a:pPr rtl="0"/>
          <a:r>
            <a:rPr lang="en-US" dirty="0" err="1" smtClean="0"/>
            <a:t>Univariate</a:t>
          </a:r>
          <a:r>
            <a:rPr lang="en-US" dirty="0" smtClean="0"/>
            <a:t> normality is not tenable for posttest computer confidence</a:t>
          </a:r>
          <a:endParaRPr lang="en-US" dirty="0"/>
        </a:p>
      </dgm:t>
    </dgm:pt>
    <dgm:pt modelId="{ACD7086F-5632-C242-9A94-230B96A13096}" type="parTrans" cxnId="{6289EB64-B877-B545-AB03-A406344E7CD6}">
      <dgm:prSet/>
      <dgm:spPr/>
      <dgm:t>
        <a:bodyPr/>
        <a:lstStyle/>
        <a:p>
          <a:endParaRPr lang="en-US"/>
        </a:p>
      </dgm:t>
    </dgm:pt>
    <dgm:pt modelId="{875D72C9-042E-744E-A29B-4FA62B53611B}" type="sibTrans" cxnId="{6289EB64-B877-B545-AB03-A406344E7CD6}">
      <dgm:prSet/>
      <dgm:spPr/>
      <dgm:t>
        <a:bodyPr/>
        <a:lstStyle/>
        <a:p>
          <a:endParaRPr lang="en-US"/>
        </a:p>
      </dgm:t>
    </dgm:pt>
    <dgm:pt modelId="{A72997D4-FAAC-E643-B1A8-686AB307783E}">
      <dgm:prSet custT="1"/>
      <dgm:spPr/>
      <dgm:t>
        <a:bodyPr/>
        <a:lstStyle/>
        <a:p>
          <a:pPr rtl="0"/>
          <a:r>
            <a:rPr lang="en-US" sz="2200" dirty="0" smtClean="0"/>
            <a:t>The histogram reveals a non-symmetrical negatively-skewed shape</a:t>
          </a:r>
          <a:endParaRPr lang="en-US" sz="2200" dirty="0"/>
        </a:p>
      </dgm:t>
    </dgm:pt>
    <dgm:pt modelId="{1CAC35D2-E44A-BA4A-A4C3-F0BE721D4144}" type="parTrans" cxnId="{9A7B67A0-1A71-2444-A5E6-CC276CB9E871}">
      <dgm:prSet/>
      <dgm:spPr/>
      <dgm:t>
        <a:bodyPr/>
        <a:lstStyle/>
        <a:p>
          <a:endParaRPr lang="en-US"/>
        </a:p>
      </dgm:t>
    </dgm:pt>
    <dgm:pt modelId="{923D1CB9-DBD8-184C-AF7B-852C5AED5EEE}" type="sibTrans" cxnId="{9A7B67A0-1A71-2444-A5E6-CC276CB9E871}">
      <dgm:prSet/>
      <dgm:spPr/>
      <dgm:t>
        <a:bodyPr/>
        <a:lstStyle/>
        <a:p>
          <a:endParaRPr lang="en-US"/>
        </a:p>
      </dgm:t>
    </dgm:pt>
    <dgm:pt modelId="{CD5421C3-F75D-5642-A52B-08835E0930B1}">
      <dgm:prSet custT="1"/>
      <dgm:spPr/>
      <dgm:t>
        <a:bodyPr/>
        <a:lstStyle/>
        <a:p>
          <a:pPr rtl="0"/>
          <a:r>
            <a:rPr lang="en-US" sz="2200" dirty="0" smtClean="0"/>
            <a:t>The standard coefficient of </a:t>
          </a:r>
          <a:r>
            <a:rPr lang="en-US" sz="2200" dirty="0" err="1" smtClean="0"/>
            <a:t>skewness</a:t>
          </a:r>
          <a:r>
            <a:rPr lang="en-US" sz="2200" dirty="0" smtClean="0"/>
            <a:t> of -3.45 indicates a non-normal negatively-skewed distribution</a:t>
          </a:r>
          <a:endParaRPr lang="en-US" sz="2200" dirty="0"/>
        </a:p>
      </dgm:t>
    </dgm:pt>
    <dgm:pt modelId="{7C83BC50-A868-AE4D-A8E6-C16E9C1247BA}" type="parTrans" cxnId="{2DF15456-5E3B-3B47-90F4-DB3D2E4D5938}">
      <dgm:prSet/>
      <dgm:spPr/>
      <dgm:t>
        <a:bodyPr/>
        <a:lstStyle/>
        <a:p>
          <a:endParaRPr lang="en-US"/>
        </a:p>
      </dgm:t>
    </dgm:pt>
    <dgm:pt modelId="{429EE2CC-9369-5C4F-93EB-7B75306A08B6}" type="sibTrans" cxnId="{2DF15456-5E3B-3B47-90F4-DB3D2E4D5938}">
      <dgm:prSet/>
      <dgm:spPr/>
      <dgm:t>
        <a:bodyPr/>
        <a:lstStyle/>
        <a:p>
          <a:endParaRPr lang="en-US"/>
        </a:p>
      </dgm:t>
    </dgm:pt>
    <dgm:pt modelId="{DCEBD563-3257-5345-8F6B-73C18ABEF27C}">
      <dgm:prSet custT="1"/>
      <dgm:spPr/>
      <dgm:t>
        <a:bodyPr/>
        <a:lstStyle/>
        <a:p>
          <a:pPr rtl="0"/>
          <a:r>
            <a:rPr lang="en-US" sz="2200" dirty="0" smtClean="0"/>
            <a:t>The standard coefficient of kurtosis of 2.58 indicates a non-normal leptokurtic distribution</a:t>
          </a:r>
          <a:endParaRPr lang="en-US" sz="2200" dirty="0"/>
        </a:p>
      </dgm:t>
    </dgm:pt>
    <dgm:pt modelId="{CD670DED-8514-3B49-949C-A86C0C5FDEB7}" type="parTrans" cxnId="{87E4ACA2-7CD0-4340-BBD8-4B19D23E82E6}">
      <dgm:prSet/>
      <dgm:spPr/>
      <dgm:t>
        <a:bodyPr/>
        <a:lstStyle/>
        <a:p>
          <a:endParaRPr lang="en-US"/>
        </a:p>
      </dgm:t>
    </dgm:pt>
    <dgm:pt modelId="{2E1C0983-A28A-4F4D-89AF-D9E137B49891}" type="sibTrans" cxnId="{87E4ACA2-7CD0-4340-BBD8-4B19D23E82E6}">
      <dgm:prSet/>
      <dgm:spPr/>
      <dgm:t>
        <a:bodyPr/>
        <a:lstStyle/>
        <a:p>
          <a:endParaRPr lang="en-US"/>
        </a:p>
      </dgm:t>
    </dgm:pt>
    <dgm:pt modelId="{3D75243D-C7F1-5543-8531-4EA4E0B5322C}">
      <dgm:prSet custT="1"/>
      <dgm:spPr/>
      <dgm:t>
        <a:bodyPr/>
        <a:lstStyle/>
        <a:p>
          <a:pPr rtl="0"/>
          <a:r>
            <a:rPr lang="en-US" sz="2200" dirty="0" smtClean="0"/>
            <a:t>There are two low extreme outliers, </a:t>
          </a:r>
          <a:r>
            <a:rPr lang="en-US" sz="2200" i="1" dirty="0" smtClean="0"/>
            <a:t>z</a:t>
          </a:r>
          <a:r>
            <a:rPr lang="en-US" sz="2200" dirty="0" smtClean="0"/>
            <a:t> &lt; 3</a:t>
          </a:r>
          <a:endParaRPr lang="en-US" sz="2200" dirty="0"/>
        </a:p>
      </dgm:t>
    </dgm:pt>
    <dgm:pt modelId="{124DACD1-43DF-7D4D-AAFC-7272D7913B84}" type="parTrans" cxnId="{7CF49FB0-B1F2-5A44-9900-E46F1993695B}">
      <dgm:prSet/>
      <dgm:spPr/>
      <dgm:t>
        <a:bodyPr/>
        <a:lstStyle/>
        <a:p>
          <a:endParaRPr lang="en-US"/>
        </a:p>
      </dgm:t>
    </dgm:pt>
    <dgm:pt modelId="{F7615785-4C0C-EE44-89BA-B968C9139EAD}" type="sibTrans" cxnId="{7CF49FB0-B1F2-5A44-9900-E46F1993695B}">
      <dgm:prSet/>
      <dgm:spPr/>
      <dgm:t>
        <a:bodyPr/>
        <a:lstStyle/>
        <a:p>
          <a:endParaRPr lang="en-US"/>
        </a:p>
      </dgm:t>
    </dgm:pt>
    <dgm:pt modelId="{22E2883E-FB0B-5A42-9F37-AE8E7078C3BD}">
      <dgm:prSet custT="1"/>
      <dgm:spPr/>
      <dgm:t>
        <a:bodyPr/>
        <a:lstStyle/>
        <a:p>
          <a:pPr rtl="0"/>
          <a:r>
            <a:rPr lang="en-US" sz="2200" dirty="0" smtClean="0"/>
            <a:t>The Kolmogorov-Smirnov test results are statistically significant at the .05 level indicating a non-normal distribution</a:t>
          </a:r>
          <a:endParaRPr lang="en-US" sz="2200" dirty="0"/>
        </a:p>
      </dgm:t>
    </dgm:pt>
    <dgm:pt modelId="{873963A3-28F0-E14E-A62F-30148BA9A01A}" type="parTrans" cxnId="{B7C4D3EE-4FBA-1D44-A3C0-95C566C869E6}">
      <dgm:prSet/>
      <dgm:spPr/>
      <dgm:t>
        <a:bodyPr/>
        <a:lstStyle/>
        <a:p>
          <a:endParaRPr lang="en-US"/>
        </a:p>
      </dgm:t>
    </dgm:pt>
    <dgm:pt modelId="{8E681FF7-CB0D-914E-8025-1CB48B4AD4FF}" type="sibTrans" cxnId="{B7C4D3EE-4FBA-1D44-A3C0-95C566C869E6}">
      <dgm:prSet/>
      <dgm:spPr/>
      <dgm:t>
        <a:bodyPr/>
        <a:lstStyle/>
        <a:p>
          <a:endParaRPr lang="en-US"/>
        </a:p>
      </dgm:t>
    </dgm:pt>
    <dgm:pt modelId="{9EE7FC61-0EA0-6E4F-95AF-AAD8FE994CD5}" type="pres">
      <dgm:prSet presAssocID="{53A2AEA1-1780-6847-900F-C0822D0AAAE0}" presName="Name0" presStyleCnt="0">
        <dgm:presLayoutVars>
          <dgm:chPref val="1"/>
          <dgm:dir/>
          <dgm:animOne val="branch"/>
          <dgm:animLvl val="lvl"/>
          <dgm:resizeHandles/>
        </dgm:presLayoutVars>
      </dgm:prSet>
      <dgm:spPr/>
      <dgm:t>
        <a:bodyPr/>
        <a:lstStyle/>
        <a:p>
          <a:endParaRPr lang="en-US"/>
        </a:p>
      </dgm:t>
    </dgm:pt>
    <dgm:pt modelId="{CFC1C4F5-6A60-7A46-8B00-8D6A9871050C}" type="pres">
      <dgm:prSet presAssocID="{AD533E5B-26EE-7C41-9EC4-27B370B10055}" presName="vertOne" presStyleCnt="0"/>
      <dgm:spPr/>
    </dgm:pt>
    <dgm:pt modelId="{8BCDFC18-A691-0A43-A5FB-E72EA9AD3767}" type="pres">
      <dgm:prSet presAssocID="{AD533E5B-26EE-7C41-9EC4-27B370B10055}" presName="txOne" presStyleLbl="node0" presStyleIdx="0" presStyleCnt="1" custScaleY="26335">
        <dgm:presLayoutVars>
          <dgm:chPref val="3"/>
        </dgm:presLayoutVars>
      </dgm:prSet>
      <dgm:spPr/>
      <dgm:t>
        <a:bodyPr/>
        <a:lstStyle/>
        <a:p>
          <a:endParaRPr lang="en-US"/>
        </a:p>
      </dgm:t>
    </dgm:pt>
    <dgm:pt modelId="{A99EF0C0-8495-7547-8965-3C551DA66984}" type="pres">
      <dgm:prSet presAssocID="{AD533E5B-26EE-7C41-9EC4-27B370B10055}" presName="parTransOne" presStyleCnt="0"/>
      <dgm:spPr/>
    </dgm:pt>
    <dgm:pt modelId="{59994064-00AC-0F48-AB3C-4DF89B593302}" type="pres">
      <dgm:prSet presAssocID="{AD533E5B-26EE-7C41-9EC4-27B370B10055}" presName="horzOne" presStyleCnt="0"/>
      <dgm:spPr/>
    </dgm:pt>
    <dgm:pt modelId="{F5B92865-A43F-3E40-BE6C-80B414EB5E38}" type="pres">
      <dgm:prSet presAssocID="{A72997D4-FAAC-E643-B1A8-686AB307783E}" presName="vertTwo" presStyleCnt="0"/>
      <dgm:spPr/>
    </dgm:pt>
    <dgm:pt modelId="{962AF036-0C96-4C4C-9B46-2ED2D86A7149}" type="pres">
      <dgm:prSet presAssocID="{A72997D4-FAAC-E643-B1A8-686AB307783E}" presName="txTwo" presStyleLbl="node2" presStyleIdx="0" presStyleCnt="5">
        <dgm:presLayoutVars>
          <dgm:chPref val="3"/>
        </dgm:presLayoutVars>
      </dgm:prSet>
      <dgm:spPr/>
      <dgm:t>
        <a:bodyPr/>
        <a:lstStyle/>
        <a:p>
          <a:endParaRPr lang="en-US"/>
        </a:p>
      </dgm:t>
    </dgm:pt>
    <dgm:pt modelId="{FE56EA0F-2E3F-C041-8F27-2ABC5051244F}" type="pres">
      <dgm:prSet presAssocID="{A72997D4-FAAC-E643-B1A8-686AB307783E}" presName="horzTwo" presStyleCnt="0"/>
      <dgm:spPr/>
    </dgm:pt>
    <dgm:pt modelId="{4D9382DF-1E69-B545-B2E1-0DAE4ED9AB74}" type="pres">
      <dgm:prSet presAssocID="{923D1CB9-DBD8-184C-AF7B-852C5AED5EEE}" presName="sibSpaceTwo" presStyleCnt="0"/>
      <dgm:spPr/>
    </dgm:pt>
    <dgm:pt modelId="{19426B84-CC01-3447-8FA4-3FE3BFBC0D89}" type="pres">
      <dgm:prSet presAssocID="{CD5421C3-F75D-5642-A52B-08835E0930B1}" presName="vertTwo" presStyleCnt="0"/>
      <dgm:spPr/>
    </dgm:pt>
    <dgm:pt modelId="{F47BFF81-9CB1-CD49-A571-AAA7CA0BD65C}" type="pres">
      <dgm:prSet presAssocID="{CD5421C3-F75D-5642-A52B-08835E0930B1}" presName="txTwo" presStyleLbl="node2" presStyleIdx="1" presStyleCnt="5">
        <dgm:presLayoutVars>
          <dgm:chPref val="3"/>
        </dgm:presLayoutVars>
      </dgm:prSet>
      <dgm:spPr/>
      <dgm:t>
        <a:bodyPr/>
        <a:lstStyle/>
        <a:p>
          <a:endParaRPr lang="en-US"/>
        </a:p>
      </dgm:t>
    </dgm:pt>
    <dgm:pt modelId="{95ABCBAD-AF4B-2F47-B969-979BDA0B4FFA}" type="pres">
      <dgm:prSet presAssocID="{CD5421C3-F75D-5642-A52B-08835E0930B1}" presName="horzTwo" presStyleCnt="0"/>
      <dgm:spPr/>
    </dgm:pt>
    <dgm:pt modelId="{B01063D3-F476-264E-A292-C5097F5F4A51}" type="pres">
      <dgm:prSet presAssocID="{429EE2CC-9369-5C4F-93EB-7B75306A08B6}" presName="sibSpaceTwo" presStyleCnt="0"/>
      <dgm:spPr/>
    </dgm:pt>
    <dgm:pt modelId="{0AB6071F-9F60-C84A-9837-8C98DD6E7655}" type="pres">
      <dgm:prSet presAssocID="{DCEBD563-3257-5345-8F6B-73C18ABEF27C}" presName="vertTwo" presStyleCnt="0"/>
      <dgm:spPr/>
    </dgm:pt>
    <dgm:pt modelId="{4F7BEB59-D7E3-1843-937B-DF268380A8F6}" type="pres">
      <dgm:prSet presAssocID="{DCEBD563-3257-5345-8F6B-73C18ABEF27C}" presName="txTwo" presStyleLbl="node2" presStyleIdx="2" presStyleCnt="5">
        <dgm:presLayoutVars>
          <dgm:chPref val="3"/>
        </dgm:presLayoutVars>
      </dgm:prSet>
      <dgm:spPr/>
      <dgm:t>
        <a:bodyPr/>
        <a:lstStyle/>
        <a:p>
          <a:endParaRPr lang="en-US"/>
        </a:p>
      </dgm:t>
    </dgm:pt>
    <dgm:pt modelId="{A2851F7E-4EE8-554B-A783-E377426F8DDC}" type="pres">
      <dgm:prSet presAssocID="{DCEBD563-3257-5345-8F6B-73C18ABEF27C}" presName="horzTwo" presStyleCnt="0"/>
      <dgm:spPr/>
    </dgm:pt>
    <dgm:pt modelId="{3D22A155-097B-EA45-9BFF-63FF1153C2A6}" type="pres">
      <dgm:prSet presAssocID="{2E1C0983-A28A-4F4D-89AF-D9E137B49891}" presName="sibSpaceTwo" presStyleCnt="0"/>
      <dgm:spPr/>
    </dgm:pt>
    <dgm:pt modelId="{2E4BB113-6444-DF40-B968-4A3B58A06370}" type="pres">
      <dgm:prSet presAssocID="{3D75243D-C7F1-5543-8531-4EA4E0B5322C}" presName="vertTwo" presStyleCnt="0"/>
      <dgm:spPr/>
    </dgm:pt>
    <dgm:pt modelId="{633C8300-C85E-1546-8A69-C4C53429CC27}" type="pres">
      <dgm:prSet presAssocID="{3D75243D-C7F1-5543-8531-4EA4E0B5322C}" presName="txTwo" presStyleLbl="node2" presStyleIdx="3" presStyleCnt="5">
        <dgm:presLayoutVars>
          <dgm:chPref val="3"/>
        </dgm:presLayoutVars>
      </dgm:prSet>
      <dgm:spPr/>
      <dgm:t>
        <a:bodyPr/>
        <a:lstStyle/>
        <a:p>
          <a:endParaRPr lang="en-US"/>
        </a:p>
      </dgm:t>
    </dgm:pt>
    <dgm:pt modelId="{AADDC3AC-3A49-3548-9133-F5B8D373EF31}" type="pres">
      <dgm:prSet presAssocID="{3D75243D-C7F1-5543-8531-4EA4E0B5322C}" presName="horzTwo" presStyleCnt="0"/>
      <dgm:spPr/>
    </dgm:pt>
    <dgm:pt modelId="{41A995A9-2497-8C48-9B3E-91E14285D026}" type="pres">
      <dgm:prSet presAssocID="{F7615785-4C0C-EE44-89BA-B968C9139EAD}" presName="sibSpaceTwo" presStyleCnt="0"/>
      <dgm:spPr/>
    </dgm:pt>
    <dgm:pt modelId="{E5A73CD7-CA12-E343-A0AF-25BA01251B42}" type="pres">
      <dgm:prSet presAssocID="{22E2883E-FB0B-5A42-9F37-AE8E7078C3BD}" presName="vertTwo" presStyleCnt="0"/>
      <dgm:spPr/>
    </dgm:pt>
    <dgm:pt modelId="{451F7E04-893A-7A4E-BCFA-F0D17417E9F6}" type="pres">
      <dgm:prSet presAssocID="{22E2883E-FB0B-5A42-9F37-AE8E7078C3BD}" presName="txTwo" presStyleLbl="node2" presStyleIdx="4" presStyleCnt="5">
        <dgm:presLayoutVars>
          <dgm:chPref val="3"/>
        </dgm:presLayoutVars>
      </dgm:prSet>
      <dgm:spPr/>
      <dgm:t>
        <a:bodyPr/>
        <a:lstStyle/>
        <a:p>
          <a:endParaRPr lang="en-US"/>
        </a:p>
      </dgm:t>
    </dgm:pt>
    <dgm:pt modelId="{BDC1D25A-B2C6-674C-ACD8-0FC370D30155}" type="pres">
      <dgm:prSet presAssocID="{22E2883E-FB0B-5A42-9F37-AE8E7078C3BD}" presName="horzTwo" presStyleCnt="0"/>
      <dgm:spPr/>
    </dgm:pt>
  </dgm:ptLst>
  <dgm:cxnLst>
    <dgm:cxn modelId="{77816957-B2B9-2544-ACDE-044C48567BBA}" type="presOf" srcId="{DCEBD563-3257-5345-8F6B-73C18ABEF27C}" destId="{4F7BEB59-D7E3-1843-937B-DF268380A8F6}" srcOrd="0" destOrd="0" presId="urn:microsoft.com/office/officeart/2005/8/layout/hierarchy4"/>
    <dgm:cxn modelId="{83956C44-A9CD-054A-AB56-02A2A507CAC1}" type="presOf" srcId="{53A2AEA1-1780-6847-900F-C0822D0AAAE0}" destId="{9EE7FC61-0EA0-6E4F-95AF-AAD8FE994CD5}" srcOrd="0" destOrd="0" presId="urn:microsoft.com/office/officeart/2005/8/layout/hierarchy4"/>
    <dgm:cxn modelId="{7AAC68F2-0F31-1D4D-AF33-331A6836D4E9}" type="presOf" srcId="{3D75243D-C7F1-5543-8531-4EA4E0B5322C}" destId="{633C8300-C85E-1546-8A69-C4C53429CC27}" srcOrd="0" destOrd="0" presId="urn:microsoft.com/office/officeart/2005/8/layout/hierarchy4"/>
    <dgm:cxn modelId="{2DF15456-5E3B-3B47-90F4-DB3D2E4D5938}" srcId="{AD533E5B-26EE-7C41-9EC4-27B370B10055}" destId="{CD5421C3-F75D-5642-A52B-08835E0930B1}" srcOrd="1" destOrd="0" parTransId="{7C83BC50-A868-AE4D-A8E6-C16E9C1247BA}" sibTransId="{429EE2CC-9369-5C4F-93EB-7B75306A08B6}"/>
    <dgm:cxn modelId="{FCC532B0-0267-2C4C-8916-5D3D4BF3F90F}" type="presOf" srcId="{A72997D4-FAAC-E643-B1A8-686AB307783E}" destId="{962AF036-0C96-4C4C-9B46-2ED2D86A7149}" srcOrd="0" destOrd="0" presId="urn:microsoft.com/office/officeart/2005/8/layout/hierarchy4"/>
    <dgm:cxn modelId="{380DB700-4295-AD44-978D-12511F14E783}" type="presOf" srcId="{CD5421C3-F75D-5642-A52B-08835E0930B1}" destId="{F47BFF81-9CB1-CD49-A571-AAA7CA0BD65C}" srcOrd="0" destOrd="0" presId="urn:microsoft.com/office/officeart/2005/8/layout/hierarchy4"/>
    <dgm:cxn modelId="{7CF49FB0-B1F2-5A44-9900-E46F1993695B}" srcId="{AD533E5B-26EE-7C41-9EC4-27B370B10055}" destId="{3D75243D-C7F1-5543-8531-4EA4E0B5322C}" srcOrd="3" destOrd="0" parTransId="{124DACD1-43DF-7D4D-AAFC-7272D7913B84}" sibTransId="{F7615785-4C0C-EE44-89BA-B968C9139EAD}"/>
    <dgm:cxn modelId="{81F74F5A-DDEB-B049-9CFE-130B1D4F805E}" type="presOf" srcId="{AD533E5B-26EE-7C41-9EC4-27B370B10055}" destId="{8BCDFC18-A691-0A43-A5FB-E72EA9AD3767}" srcOrd="0" destOrd="0" presId="urn:microsoft.com/office/officeart/2005/8/layout/hierarchy4"/>
    <dgm:cxn modelId="{A6ED5A42-D572-D640-A3B8-810CC6E85AEC}" type="presOf" srcId="{22E2883E-FB0B-5A42-9F37-AE8E7078C3BD}" destId="{451F7E04-893A-7A4E-BCFA-F0D17417E9F6}" srcOrd="0" destOrd="0" presId="urn:microsoft.com/office/officeart/2005/8/layout/hierarchy4"/>
    <dgm:cxn modelId="{9A7B67A0-1A71-2444-A5E6-CC276CB9E871}" srcId="{AD533E5B-26EE-7C41-9EC4-27B370B10055}" destId="{A72997D4-FAAC-E643-B1A8-686AB307783E}" srcOrd="0" destOrd="0" parTransId="{1CAC35D2-E44A-BA4A-A4C3-F0BE721D4144}" sibTransId="{923D1CB9-DBD8-184C-AF7B-852C5AED5EEE}"/>
    <dgm:cxn modelId="{87E4ACA2-7CD0-4340-BBD8-4B19D23E82E6}" srcId="{AD533E5B-26EE-7C41-9EC4-27B370B10055}" destId="{DCEBD563-3257-5345-8F6B-73C18ABEF27C}" srcOrd="2" destOrd="0" parTransId="{CD670DED-8514-3B49-949C-A86C0C5FDEB7}" sibTransId="{2E1C0983-A28A-4F4D-89AF-D9E137B49891}"/>
    <dgm:cxn modelId="{B7C4D3EE-4FBA-1D44-A3C0-95C566C869E6}" srcId="{AD533E5B-26EE-7C41-9EC4-27B370B10055}" destId="{22E2883E-FB0B-5A42-9F37-AE8E7078C3BD}" srcOrd="4" destOrd="0" parTransId="{873963A3-28F0-E14E-A62F-30148BA9A01A}" sibTransId="{8E681FF7-CB0D-914E-8025-1CB48B4AD4FF}"/>
    <dgm:cxn modelId="{6289EB64-B877-B545-AB03-A406344E7CD6}" srcId="{53A2AEA1-1780-6847-900F-C0822D0AAAE0}" destId="{AD533E5B-26EE-7C41-9EC4-27B370B10055}" srcOrd="0" destOrd="0" parTransId="{ACD7086F-5632-C242-9A94-230B96A13096}" sibTransId="{875D72C9-042E-744E-A29B-4FA62B53611B}"/>
    <dgm:cxn modelId="{62599B08-5378-B04C-BFE7-6308509C5D7E}" type="presParOf" srcId="{9EE7FC61-0EA0-6E4F-95AF-AAD8FE994CD5}" destId="{CFC1C4F5-6A60-7A46-8B00-8D6A9871050C}" srcOrd="0" destOrd="0" presId="urn:microsoft.com/office/officeart/2005/8/layout/hierarchy4"/>
    <dgm:cxn modelId="{A1D76FEE-6381-0D45-B6F1-30A52B1A1984}" type="presParOf" srcId="{CFC1C4F5-6A60-7A46-8B00-8D6A9871050C}" destId="{8BCDFC18-A691-0A43-A5FB-E72EA9AD3767}" srcOrd="0" destOrd="0" presId="urn:microsoft.com/office/officeart/2005/8/layout/hierarchy4"/>
    <dgm:cxn modelId="{01683ECF-7B71-3248-9690-911E9E00E6CF}" type="presParOf" srcId="{CFC1C4F5-6A60-7A46-8B00-8D6A9871050C}" destId="{A99EF0C0-8495-7547-8965-3C551DA66984}" srcOrd="1" destOrd="0" presId="urn:microsoft.com/office/officeart/2005/8/layout/hierarchy4"/>
    <dgm:cxn modelId="{2FA6FA3C-25EC-4C42-A54E-4B54D063E531}" type="presParOf" srcId="{CFC1C4F5-6A60-7A46-8B00-8D6A9871050C}" destId="{59994064-00AC-0F48-AB3C-4DF89B593302}" srcOrd="2" destOrd="0" presId="urn:microsoft.com/office/officeart/2005/8/layout/hierarchy4"/>
    <dgm:cxn modelId="{071D53BD-AA73-0B4F-9B41-BAFC49581F30}" type="presParOf" srcId="{59994064-00AC-0F48-AB3C-4DF89B593302}" destId="{F5B92865-A43F-3E40-BE6C-80B414EB5E38}" srcOrd="0" destOrd="0" presId="urn:microsoft.com/office/officeart/2005/8/layout/hierarchy4"/>
    <dgm:cxn modelId="{BCDBC0DA-3C3C-6F4F-845C-E800BE0918D0}" type="presParOf" srcId="{F5B92865-A43F-3E40-BE6C-80B414EB5E38}" destId="{962AF036-0C96-4C4C-9B46-2ED2D86A7149}" srcOrd="0" destOrd="0" presId="urn:microsoft.com/office/officeart/2005/8/layout/hierarchy4"/>
    <dgm:cxn modelId="{E8250551-3933-564F-995D-112F5E659CAE}" type="presParOf" srcId="{F5B92865-A43F-3E40-BE6C-80B414EB5E38}" destId="{FE56EA0F-2E3F-C041-8F27-2ABC5051244F}" srcOrd="1" destOrd="0" presId="urn:microsoft.com/office/officeart/2005/8/layout/hierarchy4"/>
    <dgm:cxn modelId="{2459A19E-8079-3843-A51D-4A4FCBA5C3AE}" type="presParOf" srcId="{59994064-00AC-0F48-AB3C-4DF89B593302}" destId="{4D9382DF-1E69-B545-B2E1-0DAE4ED9AB74}" srcOrd="1" destOrd="0" presId="urn:microsoft.com/office/officeart/2005/8/layout/hierarchy4"/>
    <dgm:cxn modelId="{508FD5D6-09AB-7C4B-9255-C8FEDE5AE523}" type="presParOf" srcId="{59994064-00AC-0F48-AB3C-4DF89B593302}" destId="{19426B84-CC01-3447-8FA4-3FE3BFBC0D89}" srcOrd="2" destOrd="0" presId="urn:microsoft.com/office/officeart/2005/8/layout/hierarchy4"/>
    <dgm:cxn modelId="{C8A6FE22-AFFE-9949-88C4-117B34528797}" type="presParOf" srcId="{19426B84-CC01-3447-8FA4-3FE3BFBC0D89}" destId="{F47BFF81-9CB1-CD49-A571-AAA7CA0BD65C}" srcOrd="0" destOrd="0" presId="urn:microsoft.com/office/officeart/2005/8/layout/hierarchy4"/>
    <dgm:cxn modelId="{BECAD2C5-6F84-2E4C-9B1D-EF0A8003ABEB}" type="presParOf" srcId="{19426B84-CC01-3447-8FA4-3FE3BFBC0D89}" destId="{95ABCBAD-AF4B-2F47-B969-979BDA0B4FFA}" srcOrd="1" destOrd="0" presId="urn:microsoft.com/office/officeart/2005/8/layout/hierarchy4"/>
    <dgm:cxn modelId="{649682B9-EE85-1C41-AFBC-8AE78D5F4392}" type="presParOf" srcId="{59994064-00AC-0F48-AB3C-4DF89B593302}" destId="{B01063D3-F476-264E-A292-C5097F5F4A51}" srcOrd="3" destOrd="0" presId="urn:microsoft.com/office/officeart/2005/8/layout/hierarchy4"/>
    <dgm:cxn modelId="{32550D9B-030B-A640-8A5A-B2ED926CC876}" type="presParOf" srcId="{59994064-00AC-0F48-AB3C-4DF89B593302}" destId="{0AB6071F-9F60-C84A-9837-8C98DD6E7655}" srcOrd="4" destOrd="0" presId="urn:microsoft.com/office/officeart/2005/8/layout/hierarchy4"/>
    <dgm:cxn modelId="{505E317D-D016-3B4A-9391-B760A8C40CEB}" type="presParOf" srcId="{0AB6071F-9F60-C84A-9837-8C98DD6E7655}" destId="{4F7BEB59-D7E3-1843-937B-DF268380A8F6}" srcOrd="0" destOrd="0" presId="urn:microsoft.com/office/officeart/2005/8/layout/hierarchy4"/>
    <dgm:cxn modelId="{5D3035CB-2F07-CA4B-98DC-C9E963162E1C}" type="presParOf" srcId="{0AB6071F-9F60-C84A-9837-8C98DD6E7655}" destId="{A2851F7E-4EE8-554B-A783-E377426F8DDC}" srcOrd="1" destOrd="0" presId="urn:microsoft.com/office/officeart/2005/8/layout/hierarchy4"/>
    <dgm:cxn modelId="{C7B9985A-75E9-374C-A591-BEC6A2909525}" type="presParOf" srcId="{59994064-00AC-0F48-AB3C-4DF89B593302}" destId="{3D22A155-097B-EA45-9BFF-63FF1153C2A6}" srcOrd="5" destOrd="0" presId="urn:microsoft.com/office/officeart/2005/8/layout/hierarchy4"/>
    <dgm:cxn modelId="{CD3C2B34-764E-724E-A3BD-5A8073236E06}" type="presParOf" srcId="{59994064-00AC-0F48-AB3C-4DF89B593302}" destId="{2E4BB113-6444-DF40-B968-4A3B58A06370}" srcOrd="6" destOrd="0" presId="urn:microsoft.com/office/officeart/2005/8/layout/hierarchy4"/>
    <dgm:cxn modelId="{E5CF0773-2669-414A-80C0-1F8E889BF736}" type="presParOf" srcId="{2E4BB113-6444-DF40-B968-4A3B58A06370}" destId="{633C8300-C85E-1546-8A69-C4C53429CC27}" srcOrd="0" destOrd="0" presId="urn:microsoft.com/office/officeart/2005/8/layout/hierarchy4"/>
    <dgm:cxn modelId="{78C60A56-5164-2B40-B9A2-EB8A5DDE3676}" type="presParOf" srcId="{2E4BB113-6444-DF40-B968-4A3B58A06370}" destId="{AADDC3AC-3A49-3548-9133-F5B8D373EF31}" srcOrd="1" destOrd="0" presId="urn:microsoft.com/office/officeart/2005/8/layout/hierarchy4"/>
    <dgm:cxn modelId="{D8C6224D-6FFF-5C40-9BC0-049B3902C07B}" type="presParOf" srcId="{59994064-00AC-0F48-AB3C-4DF89B593302}" destId="{41A995A9-2497-8C48-9B3E-91E14285D026}" srcOrd="7" destOrd="0" presId="urn:microsoft.com/office/officeart/2005/8/layout/hierarchy4"/>
    <dgm:cxn modelId="{B1C41346-8816-9044-9F40-84A00EA5906F}" type="presParOf" srcId="{59994064-00AC-0F48-AB3C-4DF89B593302}" destId="{E5A73CD7-CA12-E343-A0AF-25BA01251B42}" srcOrd="8" destOrd="0" presId="urn:microsoft.com/office/officeart/2005/8/layout/hierarchy4"/>
    <dgm:cxn modelId="{F05E80DF-E6A3-9248-A700-65CBB5A6454B}" type="presParOf" srcId="{E5A73CD7-CA12-E343-A0AF-25BA01251B42}" destId="{451F7E04-893A-7A4E-BCFA-F0D17417E9F6}" srcOrd="0" destOrd="0" presId="urn:microsoft.com/office/officeart/2005/8/layout/hierarchy4"/>
    <dgm:cxn modelId="{6436F2CC-C848-904C-8A21-1BA07DF51C68}" type="presParOf" srcId="{E5A73CD7-CA12-E343-A0AF-25BA01251B42}" destId="{BDC1D25A-B2C6-674C-ACD8-0FC370D3015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err="1" smtClean="0"/>
            <a:t>Univariate</a:t>
          </a:r>
          <a:r>
            <a:rPr lang="en-US" dirty="0" smtClean="0"/>
            <a:t> Normality</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smtClean="0"/>
            <a:t>End of Presentation</a:t>
          </a:r>
          <a:endParaRPr lang="en-US"/>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4ABEC644-C830-AD42-9BB3-2B12EA4B824E}" type="presOf" srcId="{F8543038-F271-B44C-A609-61624E5FF5AB}" destId="{1BD4007E-106D-184C-930C-DA383DE887FC}" srcOrd="0" destOrd="0" presId="urn:microsoft.com/office/officeart/2005/8/layout/pyramid1"/>
    <dgm:cxn modelId="{79359036-D119-844F-9A26-6FBE57165DD8}" type="presOf" srcId="{A13ED68C-9BEB-2D4C-9A9D-4FF7F696211E}" destId="{2E2C436E-4AC4-9B44-A458-C394BA2F8995}" srcOrd="1"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4C685C96-BDD1-2D4F-B139-D9F145B68286}" type="presOf" srcId="{1CE252B9-E661-E545-A43D-AF9F6C107A4B}" destId="{8B3425F1-0D5A-7542-A13F-309B4F9FFBD7}" srcOrd="1" destOrd="0" presId="urn:microsoft.com/office/officeart/2005/8/layout/pyramid1"/>
    <dgm:cxn modelId="{7C7373C3-CE35-A643-955F-4AE2563AC24C}" type="presOf" srcId="{A13ED68C-9BEB-2D4C-9A9D-4FF7F696211E}" destId="{84DC221C-8ADF-8F4C-A4AB-1ED1486C2BAB}" srcOrd="0" destOrd="0" presId="urn:microsoft.com/office/officeart/2005/8/layout/pyramid1"/>
    <dgm:cxn modelId="{B6A38720-987D-1245-8F83-6E61EA59C820}" type="presOf" srcId="{1CE252B9-E661-E545-A43D-AF9F6C107A4B}" destId="{570ECD48-A719-8C40-9E13-BDECC43874A0}" srcOrd="0" destOrd="0" presId="urn:microsoft.com/office/officeart/2005/8/layout/pyramid1"/>
    <dgm:cxn modelId="{82F76418-9637-9340-9059-DBEF26624107}" type="presParOf" srcId="{1BD4007E-106D-184C-930C-DA383DE887FC}" destId="{51EFE25D-18DC-C347-AD87-891706CB57A3}" srcOrd="0" destOrd="0" presId="urn:microsoft.com/office/officeart/2005/8/layout/pyramid1"/>
    <dgm:cxn modelId="{43A272E4-E37B-5943-AE78-36DB2D587C43}" type="presParOf" srcId="{51EFE25D-18DC-C347-AD87-891706CB57A3}" destId="{84DC221C-8ADF-8F4C-A4AB-1ED1486C2BAB}" srcOrd="0" destOrd="0" presId="urn:microsoft.com/office/officeart/2005/8/layout/pyramid1"/>
    <dgm:cxn modelId="{EB00D9AA-50EF-FF43-B813-22A5EC37D40E}" type="presParOf" srcId="{51EFE25D-18DC-C347-AD87-891706CB57A3}" destId="{2E2C436E-4AC4-9B44-A458-C394BA2F8995}" srcOrd="1" destOrd="0" presId="urn:microsoft.com/office/officeart/2005/8/layout/pyramid1"/>
    <dgm:cxn modelId="{1F5DEB15-54E2-5D4C-ADA3-0F3DA7091CAC}" type="presParOf" srcId="{1BD4007E-106D-184C-930C-DA383DE887FC}" destId="{22E6D29C-3EAE-224F-8EC6-90837AC9132C}" srcOrd="1" destOrd="0" presId="urn:microsoft.com/office/officeart/2005/8/layout/pyramid1"/>
    <dgm:cxn modelId="{98F95C44-481A-4246-B03B-1A5F6AB8AE4F}" type="presParOf" srcId="{22E6D29C-3EAE-224F-8EC6-90837AC9132C}" destId="{570ECD48-A719-8C40-9E13-BDECC43874A0}" srcOrd="0" destOrd="0" presId="urn:microsoft.com/office/officeart/2005/8/layout/pyramid1"/>
    <dgm:cxn modelId="{915C7FC9-6E77-0D40-A655-68D300F93E17}"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48F4E-C0F5-E248-8EA1-42AF86C1DB60}">
      <dsp:nvSpPr>
        <dsp:cNvPr id="0" name=""/>
        <dsp:cNvSpPr/>
      </dsp:nvSpPr>
      <dsp:spPr>
        <a:xfrm>
          <a:off x="1317" y="318"/>
          <a:ext cx="8150764" cy="122227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Several tools are available in Excel to evaluate </a:t>
          </a:r>
          <a:r>
            <a:rPr lang="en-US" sz="3200" kern="1200" dirty="0" err="1" smtClean="0"/>
            <a:t>univariate</a:t>
          </a:r>
          <a:r>
            <a:rPr lang="en-US" sz="3200" kern="1200" dirty="0" smtClean="0"/>
            <a:t> normality</a:t>
          </a:r>
          <a:endParaRPr lang="en-US" sz="3200" kern="1200" dirty="0"/>
        </a:p>
      </dsp:txBody>
      <dsp:txXfrm>
        <a:off x="37116" y="36117"/>
        <a:ext cx="8079166" cy="1150672"/>
      </dsp:txXfrm>
    </dsp:sp>
    <dsp:sp modelId="{A596AE22-D1DA-3240-9F7A-3C1B6F825271}">
      <dsp:nvSpPr>
        <dsp:cNvPr id="0" name=""/>
        <dsp:cNvSpPr/>
      </dsp:nvSpPr>
      <dsp:spPr>
        <a:xfrm>
          <a:off x="1317"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Create a histogram to observe the shape of the distribution and to conduct a preliminary evaluation of normality</a:t>
          </a:r>
          <a:endParaRPr lang="en-US" sz="2000" kern="1200"/>
        </a:p>
      </dsp:txBody>
      <dsp:txXfrm>
        <a:off x="57462" y="1602894"/>
        <a:ext cx="1804634" cy="3674641"/>
      </dsp:txXfrm>
    </dsp:sp>
    <dsp:sp modelId="{92A574F6-993F-4242-B535-269627C14146}">
      <dsp:nvSpPr>
        <dsp:cNvPr id="0" name=""/>
        <dsp:cNvSpPr/>
      </dsp:nvSpPr>
      <dsp:spPr>
        <a:xfrm>
          <a:off x="2079264"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Calculate standard coefficients of skewness and kurtosis to determine if the shape of the distribution differs from that of a normal distribution</a:t>
          </a:r>
          <a:endParaRPr lang="en-US" sz="2000" kern="1200"/>
        </a:p>
      </dsp:txBody>
      <dsp:txXfrm>
        <a:off x="2135409" y="1602894"/>
        <a:ext cx="1804634" cy="3674641"/>
      </dsp:txXfrm>
    </dsp:sp>
    <dsp:sp modelId="{44CCB57A-5977-3842-9B86-3ACB64A98A18}">
      <dsp:nvSpPr>
        <dsp:cNvPr id="0" name=""/>
        <dsp:cNvSpPr/>
      </dsp:nvSpPr>
      <dsp:spPr>
        <a:xfrm>
          <a:off x="4157210"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Calculate </a:t>
          </a:r>
          <a:r>
            <a:rPr lang="en-US" sz="2000" i="1" kern="1200" smtClean="0"/>
            <a:t>z</a:t>
          </a:r>
          <a:r>
            <a:rPr lang="en-US" sz="2000" kern="1200" smtClean="0"/>
            <a:t>-scores to identify the presence of extreme outliers</a:t>
          </a:r>
          <a:endParaRPr lang="en-US" sz="2000" kern="1200"/>
        </a:p>
      </dsp:txBody>
      <dsp:txXfrm>
        <a:off x="4213355" y="1602894"/>
        <a:ext cx="1804634" cy="3674641"/>
      </dsp:txXfrm>
    </dsp:sp>
    <dsp:sp modelId="{225B38B0-56BE-0B49-A035-91282D7AC0FF}">
      <dsp:nvSpPr>
        <dsp:cNvPr id="0" name=""/>
        <dsp:cNvSpPr/>
      </dsp:nvSpPr>
      <dsp:spPr>
        <a:xfrm>
          <a:off x="6235157" y="1546749"/>
          <a:ext cx="1916924" cy="378693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smtClean="0"/>
            <a:t>Use the Kolmogorov-Smirnov Test to determine if the data come from a population with a normal distribution</a:t>
          </a:r>
          <a:endParaRPr lang="en-US" sz="2000" kern="1200"/>
        </a:p>
      </dsp:txBody>
      <dsp:txXfrm>
        <a:off x="6291302" y="1602894"/>
        <a:ext cx="1804634" cy="3674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FC18-A691-0A43-A5FB-E72EA9AD3767}">
      <dsp:nvSpPr>
        <dsp:cNvPr id="0" name=""/>
        <dsp:cNvSpPr/>
      </dsp:nvSpPr>
      <dsp:spPr>
        <a:xfrm>
          <a:off x="3517" y="3448"/>
          <a:ext cx="8755965" cy="10667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t>Univariate</a:t>
          </a:r>
          <a:r>
            <a:rPr lang="en-US" sz="2800" kern="1200" dirty="0" smtClean="0"/>
            <a:t> normality is not tenable for posttest computer confidence</a:t>
          </a:r>
          <a:endParaRPr lang="en-US" sz="2800" kern="1200" dirty="0"/>
        </a:p>
      </dsp:txBody>
      <dsp:txXfrm>
        <a:off x="34760" y="34691"/>
        <a:ext cx="8693479" cy="1004214"/>
      </dsp:txXfrm>
    </dsp:sp>
    <dsp:sp modelId="{962AF036-0C96-4C4C-9B46-2ED2D86A7149}">
      <dsp:nvSpPr>
        <dsp:cNvPr id="0" name=""/>
        <dsp:cNvSpPr/>
      </dsp:nvSpPr>
      <dsp:spPr>
        <a:xfrm>
          <a:off x="3517"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histogram reveals a non-symmetrical negatively-skewed shape</a:t>
          </a:r>
          <a:endParaRPr lang="en-US" sz="2200" kern="1200" dirty="0"/>
        </a:p>
      </dsp:txBody>
      <dsp:txXfrm>
        <a:off x="51578" y="1480505"/>
        <a:ext cx="1544801" cy="3954384"/>
      </dsp:txXfrm>
    </dsp:sp>
    <dsp:sp modelId="{F47BFF81-9CB1-CD49-A571-AAA7CA0BD65C}">
      <dsp:nvSpPr>
        <dsp:cNvPr id="0" name=""/>
        <dsp:cNvSpPr/>
      </dsp:nvSpPr>
      <dsp:spPr>
        <a:xfrm>
          <a:off x="1782277"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standard coefficient of </a:t>
          </a:r>
          <a:r>
            <a:rPr lang="en-US" sz="2200" kern="1200" dirty="0" err="1" smtClean="0"/>
            <a:t>skewness</a:t>
          </a:r>
          <a:r>
            <a:rPr lang="en-US" sz="2200" kern="1200" dirty="0" smtClean="0"/>
            <a:t> of -3.45 indicates a non-normal negatively-skewed distribution</a:t>
          </a:r>
          <a:endParaRPr lang="en-US" sz="2200" kern="1200" dirty="0"/>
        </a:p>
      </dsp:txBody>
      <dsp:txXfrm>
        <a:off x="1830338" y="1480505"/>
        <a:ext cx="1544801" cy="3954384"/>
      </dsp:txXfrm>
    </dsp:sp>
    <dsp:sp modelId="{4F7BEB59-D7E3-1843-937B-DF268380A8F6}">
      <dsp:nvSpPr>
        <dsp:cNvPr id="0" name=""/>
        <dsp:cNvSpPr/>
      </dsp:nvSpPr>
      <dsp:spPr>
        <a:xfrm>
          <a:off x="3561038"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standard coefficient of kurtosis of 2.58 indicates a non-normal leptokurtic distribution</a:t>
          </a:r>
          <a:endParaRPr lang="en-US" sz="2200" kern="1200" dirty="0"/>
        </a:p>
      </dsp:txBody>
      <dsp:txXfrm>
        <a:off x="3609099" y="1480505"/>
        <a:ext cx="1544801" cy="3954384"/>
      </dsp:txXfrm>
    </dsp:sp>
    <dsp:sp modelId="{633C8300-C85E-1546-8A69-C4C53429CC27}">
      <dsp:nvSpPr>
        <dsp:cNvPr id="0" name=""/>
        <dsp:cNvSpPr/>
      </dsp:nvSpPr>
      <dsp:spPr>
        <a:xfrm>
          <a:off x="5339799"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There are two low extreme outliers, </a:t>
          </a:r>
          <a:r>
            <a:rPr lang="en-US" sz="2200" i="1" kern="1200" dirty="0" smtClean="0"/>
            <a:t>z</a:t>
          </a:r>
          <a:r>
            <a:rPr lang="en-US" sz="2200" kern="1200" dirty="0" smtClean="0"/>
            <a:t> &lt; 3</a:t>
          </a:r>
          <a:endParaRPr lang="en-US" sz="2200" kern="1200" dirty="0"/>
        </a:p>
      </dsp:txBody>
      <dsp:txXfrm>
        <a:off x="5387860" y="1480505"/>
        <a:ext cx="1544801" cy="3954384"/>
      </dsp:txXfrm>
    </dsp:sp>
    <dsp:sp modelId="{451F7E04-893A-7A4E-BCFA-F0D17417E9F6}">
      <dsp:nvSpPr>
        <dsp:cNvPr id="0" name=""/>
        <dsp:cNvSpPr/>
      </dsp:nvSpPr>
      <dsp:spPr>
        <a:xfrm>
          <a:off x="7118559" y="1432444"/>
          <a:ext cx="1640923" cy="40505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The Kolmogorov-Smirnov test results are statistically significant at the .05 level indicating a non-normal distribution</a:t>
          </a:r>
          <a:endParaRPr lang="en-US" sz="2200" kern="1200" dirty="0"/>
        </a:p>
      </dsp:txBody>
      <dsp:txXfrm>
        <a:off x="7166620" y="1480505"/>
        <a:ext cx="1544801" cy="39543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dirty="0" err="1" smtClean="0"/>
            <a:t>Univariate</a:t>
          </a:r>
          <a:r>
            <a:rPr lang="en-US" sz="6500" kern="1200" dirty="0" smtClean="0"/>
            <a:t> Normality</a:t>
          </a:r>
          <a:endParaRPr lang="en-US" sz="65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smtClean="0"/>
            <a:t>End of Presentation</a:t>
          </a:r>
          <a:endParaRPr lang="en-US" sz="6500" kern="120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11/14/13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11/14/13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11/14/13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11/14/13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11/14/13</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11/14/13</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11/14/13</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11/14/13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11/14/13</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11/14/13</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11/14/13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http://www.watertreepress.com/sta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smtClean="0">
                <a:latin typeface="Times New Roman" pitchFamily="18" charset="0"/>
                <a:cs typeface="Times New Roman" pitchFamily="18" charset="0"/>
              </a:rPr>
              <a:t>Statistical Fundamentals</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r>
              <a:rPr lang="en-US" sz="2400" i="1" dirty="0" smtClean="0">
                <a:latin typeface="Times New Roman" pitchFamily="18" charset="0"/>
                <a:cs typeface="Times New Roman" pitchFamily="18" charset="0"/>
              </a:rPr>
              <a:t>Using Microsoft Excel for </a:t>
            </a:r>
            <a:r>
              <a:rPr lang="en-US" sz="2400" i="1" dirty="0" err="1" smtClean="0">
                <a:latin typeface="Times New Roman" pitchFamily="18" charset="0"/>
                <a:cs typeface="Times New Roman" pitchFamily="18" charset="0"/>
              </a:rPr>
              <a:t>Univariate</a:t>
            </a:r>
            <a:r>
              <a:rPr lang="en-US" sz="2400" i="1" dirty="0" smtClean="0">
                <a:latin typeface="Times New Roman" pitchFamily="18" charset="0"/>
                <a:cs typeface="Times New Roman" pitchFamily="18" charset="0"/>
              </a:rPr>
              <a:t> and Bivariate Analysis</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endParaRPr lang="en-US" sz="2400" dirty="0">
              <a:latin typeface="Times New Roman" pitchFamily="18" charset="0"/>
              <a:cs typeface="Times New Roman" pitchFamily="18" charset="0"/>
            </a:endParaRPr>
          </a:p>
        </p:txBody>
      </p:sp>
      <p:sp>
        <p:nvSpPr>
          <p:cNvPr id="3" name="Content Placeholder 2"/>
          <p:cNvSpPr>
            <a:spLocks noGrp="1"/>
          </p:cNvSpPr>
          <p:nvPr>
            <p:ph idx="1"/>
          </p:nvPr>
        </p:nvSpPr>
        <p:spPr>
          <a:xfrm>
            <a:off x="3429000" y="2362201"/>
            <a:ext cx="5257800" cy="1981199"/>
          </a:xfrm>
        </p:spPr>
        <p:txBody>
          <a:bodyPr>
            <a:normAutofit fontScale="92500" lnSpcReduction="20000"/>
          </a:bodyPr>
          <a:lstStyle/>
          <a:p>
            <a:pPr marL="0" indent="0" algn="ctr">
              <a:buNone/>
            </a:pPr>
            <a:r>
              <a:rPr lang="en-US" sz="4300" dirty="0" err="1" smtClean="0">
                <a:latin typeface="Times New Roman" pitchFamily="18" charset="0"/>
                <a:cs typeface="Times New Roman" pitchFamily="18" charset="0"/>
              </a:rPr>
              <a:t>Univariate</a:t>
            </a:r>
            <a:r>
              <a:rPr lang="en-US" sz="4300" dirty="0" smtClean="0">
                <a:latin typeface="Times New Roman" pitchFamily="18" charset="0"/>
                <a:cs typeface="Times New Roman" pitchFamily="18" charset="0"/>
              </a:rPr>
              <a:t> Normality</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Presentation  </a:t>
            </a:r>
            <a:r>
              <a:rPr lang="en-US" dirty="0" smtClean="0">
                <a:latin typeface="Times New Roman"/>
                <a:cs typeface="Times New Roman"/>
              </a:rPr>
              <a:t>© </a:t>
            </a:r>
            <a:r>
              <a:rPr lang="en-US" dirty="0" smtClean="0">
                <a:latin typeface="Times New Roman" pitchFamily="18" charset="0"/>
                <a:cs typeface="Times New Roman" pitchFamily="18" charset="0"/>
              </a:rPr>
              <a:t>2013 by Alfred P. Rovai</a:t>
            </a:r>
            <a:endParaRPr lang="en-US" dirty="0">
              <a:latin typeface="Times New Roman" pitchFamily="18" charset="0"/>
              <a:cs typeface="Times New Roman" pitchFamily="18" charset="0"/>
            </a:endParaRP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smtClean="0">
                <a:latin typeface="Times New Roman"/>
                <a:cs typeface="Times New Roman"/>
              </a:rPr>
              <a:t>Microsoft® Excel® Screen </a:t>
            </a:r>
            <a:r>
              <a:rPr lang="en-US" sz="1200" dirty="0">
                <a:latin typeface="Times New Roman"/>
                <a:cs typeface="Times New Roman"/>
              </a:rPr>
              <a:t>P</a:t>
            </a:r>
            <a:r>
              <a:rPr lang="en-US" sz="1200" dirty="0" smtClean="0">
                <a:latin typeface="Times New Roman"/>
                <a:cs typeface="Times New Roman"/>
              </a:rPr>
              <a:t>rints </a:t>
            </a:r>
            <a:r>
              <a:rPr lang="en-US" sz="1200" dirty="0">
                <a:latin typeface="Times New Roman"/>
                <a:cs typeface="Times New Roman"/>
              </a:rPr>
              <a:t>Courtesy of </a:t>
            </a:r>
            <a:r>
              <a:rPr lang="en-US" sz="1200" dirty="0" smtClean="0">
                <a:latin typeface="Times New Roman"/>
                <a:cs typeface="Times New Roman"/>
              </a:rPr>
              <a:t>Microsoft Corporation.</a:t>
            </a:r>
            <a:endParaRPr lang="en-US" sz="1200" dirty="0">
              <a:latin typeface="Times New Roman"/>
              <a:cs typeface="Times New Roman"/>
            </a:endParaRPr>
          </a:p>
        </p:txBody>
      </p:sp>
      <p:pic>
        <p:nvPicPr>
          <p:cNvPr id="6" name="Picture 5" descr="Kindle Cov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3999"/>
            <a:ext cx="2667000" cy="4036299"/>
          </a:xfrm>
          <a:prstGeom prst="rect">
            <a:avLst/>
          </a:prstGeom>
        </p:spPr>
      </p:pic>
    </p:spTree>
    <p:extLst>
      <p:ext uri="{BB962C8B-B14F-4D97-AF65-F5344CB8AC3E}">
        <p14:creationId xmlns:p14="http://schemas.microsoft.com/office/powerpoint/2010/main" val="14815996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8.31.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03" y="0"/>
            <a:ext cx="7886700" cy="5105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2743200" y="4114800"/>
            <a:ext cx="5867400" cy="1414463"/>
          </a:xfrm>
          <a:prstGeom prst="upArrowCallout">
            <a:avLst/>
          </a:prstGeom>
          <a:solidFill>
            <a:srgbClr val="001667"/>
          </a:solidFill>
        </p:spPr>
        <p:txBody>
          <a:bodyPr wrap="square" rtlCol="0">
            <a:spAutoFit/>
          </a:bodyPr>
          <a:lstStyle/>
          <a:p>
            <a:pPr algn="ctr"/>
            <a:r>
              <a:rPr lang="en-US" dirty="0" smtClean="0"/>
              <a:t>Enter the formulas displayed in cells T23:T25 to calculate the kurtosis coefficient, the standard error of kurtosis, and the standard coefficient of kurtosis.</a:t>
            </a:r>
          </a:p>
        </p:txBody>
      </p:sp>
    </p:spTree>
    <p:extLst>
      <p:ext uri="{BB962C8B-B14F-4D97-AF65-F5344CB8AC3E}">
        <p14:creationId xmlns:p14="http://schemas.microsoft.com/office/powerpoint/2010/main" val="1868176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8.3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63" y="0"/>
            <a:ext cx="7899400" cy="51181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3200400" y="4114800"/>
            <a:ext cx="4800600" cy="1838801"/>
          </a:xfrm>
          <a:prstGeom prst="upArrowCallout">
            <a:avLst/>
          </a:prstGeom>
          <a:solidFill>
            <a:srgbClr val="001667"/>
          </a:solidFill>
        </p:spPr>
        <p:txBody>
          <a:bodyPr wrap="square" rtlCol="0">
            <a:spAutoFit/>
          </a:bodyPr>
          <a:lstStyle/>
          <a:p>
            <a:pPr algn="ctr"/>
            <a:r>
              <a:rPr lang="en-US" dirty="0"/>
              <a:t>The standard coefficient of </a:t>
            </a:r>
            <a:r>
              <a:rPr lang="en-US" dirty="0" smtClean="0"/>
              <a:t>kurtosis </a:t>
            </a:r>
            <a:r>
              <a:rPr lang="en-US" dirty="0"/>
              <a:t>for the computer confidence posttest data </a:t>
            </a:r>
            <a:r>
              <a:rPr lang="en-US" dirty="0" smtClean="0"/>
              <a:t>indicates </a:t>
            </a:r>
            <a:r>
              <a:rPr lang="en-US" dirty="0"/>
              <a:t>a non-normal, </a:t>
            </a:r>
            <a:r>
              <a:rPr lang="en-US" dirty="0" smtClean="0"/>
              <a:t>leptokurtic (peaked shape as opposed to flat shaped) distribution.</a:t>
            </a:r>
            <a:endParaRPr lang="en-US" dirty="0"/>
          </a:p>
        </p:txBody>
      </p:sp>
    </p:spTree>
    <p:extLst>
      <p:ext uri="{BB962C8B-B14F-4D97-AF65-F5344CB8AC3E}">
        <p14:creationId xmlns:p14="http://schemas.microsoft.com/office/powerpoint/2010/main" val="42893999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fontScale="90000"/>
          </a:bodyPr>
          <a:lstStyle/>
          <a:p>
            <a:r>
              <a:rPr lang="en-US" sz="3200" dirty="0" smtClean="0">
                <a:latin typeface="Times New Roman" pitchFamily="18" charset="0"/>
                <a:cs typeface="Times New Roman" pitchFamily="18" charset="0"/>
              </a:rPr>
              <a:t>Extreme Outliers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90600"/>
            <a:ext cx="8153400" cy="5334000"/>
          </a:xfrm>
        </p:spPr>
        <p:txBody>
          <a:bodyPr>
            <a:noAutofit/>
          </a:bodyPr>
          <a:lstStyle/>
          <a:p>
            <a:pPr marL="0" indent="0">
              <a:buNone/>
            </a:pPr>
            <a:r>
              <a:rPr lang="en-US" sz="2400" dirty="0"/>
              <a:t>Outliers are anomalous observations that have extreme values with respect to a single variable. </a:t>
            </a:r>
            <a:endParaRPr lang="en-US" sz="2400" dirty="0" smtClean="0"/>
          </a:p>
          <a:p>
            <a:r>
              <a:rPr lang="en-US" sz="2400" dirty="0" smtClean="0"/>
              <a:t>Reasons </a:t>
            </a:r>
            <a:r>
              <a:rPr lang="en-US" sz="2400" dirty="0"/>
              <a:t>for outliers vary from data collection or data entry errors to valid but unusual measurements. </a:t>
            </a:r>
            <a:endParaRPr lang="en-US" sz="2400" dirty="0" smtClean="0"/>
          </a:p>
          <a:p>
            <a:r>
              <a:rPr lang="en-US" sz="2400" dirty="0" smtClean="0"/>
              <a:t>Normal </a:t>
            </a:r>
            <a:r>
              <a:rPr lang="en-US" sz="2400" dirty="0"/>
              <a:t>distributions do not include extreme outliers. </a:t>
            </a:r>
            <a:endParaRPr lang="en-US" sz="2400" dirty="0" smtClean="0"/>
          </a:p>
          <a:p>
            <a:r>
              <a:rPr lang="en-US" sz="2400" dirty="0"/>
              <a:t>It is common to define extreme </a:t>
            </a:r>
            <a:r>
              <a:rPr lang="en-US" sz="2400" dirty="0" err="1"/>
              <a:t>univariate</a:t>
            </a:r>
            <a:r>
              <a:rPr lang="en-US" sz="2400" dirty="0"/>
              <a:t> outliers as cases that are more than three standard deviations above the mean of the variable or less than three standard deviations from the mean. </a:t>
            </a:r>
          </a:p>
          <a:p>
            <a:pPr marL="0" indent="0">
              <a:buNone/>
            </a:pPr>
            <a:endParaRPr lang="en-US" sz="24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197392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8.51.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0"/>
            <a:ext cx="7874000" cy="52578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1066800" y="3505200"/>
            <a:ext cx="6324600" cy="1477328"/>
          </a:xfrm>
          <a:prstGeom prst="rect">
            <a:avLst/>
          </a:prstGeom>
          <a:solidFill>
            <a:srgbClr val="001667"/>
          </a:solidFill>
        </p:spPr>
        <p:txBody>
          <a:bodyPr wrap="square" rtlCol="0">
            <a:spAutoFit/>
          </a:bodyPr>
          <a:lstStyle/>
          <a:p>
            <a:pPr algn="ctr"/>
            <a:r>
              <a:rPr lang="en-US" dirty="0" smtClean="0"/>
              <a:t>Calculate z-scores for variable computer confidence posttest.  Enter the formula shown on the worksheet in cell V2. Then select cell V2, hold down the Shift key, and click on cell V76 in order to select the range V2:V76. Then use the Excel Edit menu and Fill Down to replicate the formula.</a:t>
            </a:r>
            <a:endParaRPr lang="en-US" dirty="0"/>
          </a:p>
        </p:txBody>
      </p:sp>
    </p:spTree>
    <p:extLst>
      <p:ext uri="{BB962C8B-B14F-4D97-AF65-F5344CB8AC3E}">
        <p14:creationId xmlns:p14="http://schemas.microsoft.com/office/powerpoint/2010/main" val="2154174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8.56.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7874000" cy="52578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4800600" y="2590800"/>
            <a:ext cx="3124200" cy="2031325"/>
          </a:xfrm>
          <a:prstGeom prst="rect">
            <a:avLst/>
          </a:prstGeom>
          <a:solidFill>
            <a:srgbClr val="001667"/>
          </a:solidFill>
        </p:spPr>
        <p:txBody>
          <a:bodyPr wrap="square" rtlCol="0">
            <a:spAutoFit/>
          </a:bodyPr>
          <a:lstStyle/>
          <a:p>
            <a:pPr algn="ctr"/>
            <a:r>
              <a:rPr lang="en-US" dirty="0" smtClean="0"/>
              <a:t>Extreme outliers have z-scores </a:t>
            </a:r>
            <a:r>
              <a:rPr lang="en-US" dirty="0"/>
              <a:t>below  – 2 </a:t>
            </a:r>
            <a:r>
              <a:rPr lang="en-US" dirty="0" smtClean="0"/>
              <a:t>and above +2.</a:t>
            </a:r>
          </a:p>
          <a:p>
            <a:pPr algn="ctr"/>
            <a:endParaRPr lang="en-US" dirty="0"/>
          </a:p>
          <a:p>
            <a:pPr algn="ctr"/>
            <a:r>
              <a:rPr lang="en-US" dirty="0" smtClean="0"/>
              <a:t>Scan the z-scores to note the following extreme outliers:</a:t>
            </a:r>
          </a:p>
          <a:p>
            <a:pPr algn="ctr"/>
            <a:r>
              <a:rPr lang="en-US" dirty="0" smtClean="0"/>
              <a:t>Case 67: -3.06</a:t>
            </a:r>
          </a:p>
          <a:p>
            <a:pPr algn="ctr"/>
            <a:r>
              <a:rPr lang="en-US" dirty="0" smtClean="0"/>
              <a:t>Case 76: -3.43</a:t>
            </a:r>
            <a:endParaRPr lang="en-US" dirty="0"/>
          </a:p>
        </p:txBody>
      </p:sp>
    </p:spTree>
    <p:extLst>
      <p:ext uri="{BB962C8B-B14F-4D97-AF65-F5344CB8AC3E}">
        <p14:creationId xmlns:p14="http://schemas.microsoft.com/office/powerpoint/2010/main" val="4536116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10 at 2.34.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631506"/>
          </a:xfrm>
          <a:prstGeom prst="rect">
            <a:avLst/>
          </a:prstGeom>
        </p:spPr>
      </p:pic>
      <p:sp>
        <p:nvSpPr>
          <p:cNvPr id="2" name="Title 1"/>
          <p:cNvSpPr>
            <a:spLocks noGrp="1"/>
          </p:cNvSpPr>
          <p:nvPr>
            <p:ph type="title"/>
          </p:nvPr>
        </p:nvSpPr>
        <p:spPr>
          <a:xfrm>
            <a:off x="457200" y="7708"/>
            <a:ext cx="8229600" cy="457200"/>
          </a:xfrm>
        </p:spPr>
        <p:txBody>
          <a:bodyPr>
            <a:normAutofit fontScale="90000"/>
          </a:bodyPr>
          <a:lstStyle/>
          <a:p>
            <a:r>
              <a:rPr lang="en-US" sz="3200" dirty="0" smtClean="0">
                <a:latin typeface="Times New Roman" pitchFamily="18" charset="0"/>
                <a:cs typeface="Times New Roman" pitchFamily="18" charset="0"/>
              </a:rPr>
              <a:t>Kolmogorov-Smirnov Test</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14400"/>
            <a:ext cx="8153400" cy="5334000"/>
          </a:xfrm>
        </p:spPr>
        <p:txBody>
          <a:bodyPr>
            <a:noAutofit/>
          </a:bodyPr>
          <a:lstStyle/>
          <a:p>
            <a:endParaRPr lang="en-US" sz="2400" dirty="0"/>
          </a:p>
          <a:p>
            <a:endParaRPr lang="en-US" sz="2400" dirty="0"/>
          </a:p>
          <a:p>
            <a:endParaRPr lang="en-US" sz="2400" dirty="0" smtClean="0"/>
          </a:p>
          <a:p>
            <a:endParaRPr lang="en-US" sz="24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6" name="TextBox 5"/>
          <p:cNvSpPr txBox="1"/>
          <p:nvPr/>
        </p:nvSpPr>
        <p:spPr>
          <a:xfrm>
            <a:off x="0" y="2133600"/>
            <a:ext cx="4953000" cy="3693319"/>
          </a:xfrm>
          <a:prstGeom prst="rect">
            <a:avLst/>
          </a:prstGeom>
          <a:solidFill>
            <a:srgbClr val="001667"/>
          </a:solidFill>
        </p:spPr>
        <p:txBody>
          <a:bodyPr wrap="square" rtlCol="0">
            <a:spAutoFit/>
          </a:bodyPr>
          <a:lstStyle/>
          <a:p>
            <a:pPr algn="ctr"/>
            <a:r>
              <a:rPr lang="en-US" dirty="0" smtClean="0"/>
              <a:t>Conduct the Kolmogorov-Smirnov Test in </a:t>
            </a:r>
            <a:r>
              <a:rPr lang="en-US" dirty="0"/>
              <a:t>accordance with the procedures described in the </a:t>
            </a:r>
            <a:r>
              <a:rPr lang="en-US" dirty="0" smtClean="0"/>
              <a:t>textbook in order to evaluate the following null hypothesis:</a:t>
            </a:r>
          </a:p>
          <a:p>
            <a:pPr algn="ctr"/>
            <a:endParaRPr lang="en-US" dirty="0" smtClean="0"/>
          </a:p>
          <a:p>
            <a:pPr algn="ctr"/>
            <a:r>
              <a:rPr lang="en-US" i="1" dirty="0" smtClean="0"/>
              <a:t>H</a:t>
            </a:r>
            <a:r>
              <a:rPr lang="en-US" baseline="-25000" dirty="0" smtClean="0"/>
              <a:t>o</a:t>
            </a:r>
            <a:r>
              <a:rPr lang="en-US" dirty="0" smtClean="0"/>
              <a:t>: There </a:t>
            </a:r>
            <a:r>
              <a:rPr lang="en-US" dirty="0"/>
              <a:t>is no difference between the distribution of </a:t>
            </a:r>
            <a:r>
              <a:rPr lang="en-US" dirty="0" smtClean="0"/>
              <a:t>computer confidence posttest data </a:t>
            </a:r>
            <a:r>
              <a:rPr lang="en-US" dirty="0"/>
              <a:t>and a normal distribution</a:t>
            </a:r>
            <a:r>
              <a:rPr lang="en-US" dirty="0" smtClean="0"/>
              <a:t>.</a:t>
            </a:r>
          </a:p>
          <a:p>
            <a:pPr algn="ctr"/>
            <a:endParaRPr lang="en-US" dirty="0"/>
          </a:p>
          <a:p>
            <a:r>
              <a:rPr lang="en-US" dirty="0" smtClean="0"/>
              <a:t>Test results are </a:t>
            </a:r>
            <a:r>
              <a:rPr lang="en-US" dirty="0"/>
              <a:t>significant since </a:t>
            </a:r>
            <a:r>
              <a:rPr lang="en-US" i="1" dirty="0"/>
              <a:t>D</a:t>
            </a:r>
            <a:r>
              <a:rPr lang="en-US" dirty="0"/>
              <a:t> &gt; the critical value at the .05 significance level. Therefore, there is sufficient evidence to reject the null hypothesis and assume normality is not </a:t>
            </a:r>
            <a:r>
              <a:rPr lang="en-US" dirty="0" smtClean="0"/>
              <a:t>tenable.</a:t>
            </a:r>
            <a:endParaRPr lang="en-US" dirty="0"/>
          </a:p>
        </p:txBody>
      </p:sp>
    </p:spTree>
    <p:extLst>
      <p:ext uri="{BB962C8B-B14F-4D97-AF65-F5344CB8AC3E}">
        <p14:creationId xmlns:p14="http://schemas.microsoft.com/office/powerpoint/2010/main" val="40060724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sz="3200" dirty="0" smtClean="0">
                <a:latin typeface="Times New Roman" pitchFamily="18" charset="0"/>
                <a:cs typeface="Times New Roman" pitchFamily="18" charset="0"/>
              </a:rPr>
              <a:t>Conclusion</a:t>
            </a:r>
            <a:endParaRPr lang="en-US" sz="1800"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00434470"/>
              </p:ext>
            </p:extLst>
          </p:nvPr>
        </p:nvGraphicFramePr>
        <p:xfrm>
          <a:off x="228600" y="6858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7813498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482023496"/>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200" dirty="0" err="1" smtClean="0">
                <a:latin typeface="Times New Roman" pitchFamily="18" charset="0"/>
                <a:cs typeface="Times New Roman" pitchFamily="18" charset="0"/>
              </a:rPr>
              <a:t>Univariate</a:t>
            </a:r>
            <a:r>
              <a:rPr lang="en-US" sz="3200" dirty="0" smtClean="0">
                <a:latin typeface="Times New Roman" pitchFamily="18" charset="0"/>
                <a:cs typeface="Times New Roman" pitchFamily="18" charset="0"/>
              </a:rPr>
              <a:t> Normality</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838200"/>
            <a:ext cx="8153400" cy="5562600"/>
          </a:xfrm>
        </p:spPr>
        <p:txBody>
          <a:bodyPr>
            <a:noAutofit/>
          </a:bodyPr>
          <a:lstStyle/>
          <a:p>
            <a:r>
              <a:rPr lang="en-US" sz="2400" dirty="0"/>
              <a:t>Normality refers to the shape of a variable’s distribution. </a:t>
            </a:r>
            <a:endParaRPr lang="en-US" sz="2400" dirty="0" smtClean="0"/>
          </a:p>
          <a:p>
            <a:pPr lvl="1"/>
            <a:r>
              <a:rPr lang="en-US" sz="2000" dirty="0" smtClean="0"/>
              <a:t>symmetrical </a:t>
            </a:r>
            <a:r>
              <a:rPr lang="en-US" sz="2000" dirty="0"/>
              <a:t>and shaped like a bell-curve. </a:t>
            </a:r>
            <a:endParaRPr lang="en-US" sz="2000" dirty="0" smtClean="0"/>
          </a:p>
          <a:p>
            <a:r>
              <a:rPr lang="en-US" sz="2400" dirty="0" smtClean="0"/>
              <a:t>Parametric </a:t>
            </a:r>
            <a:r>
              <a:rPr lang="en-US" sz="2400" dirty="0"/>
              <a:t>tests assume </a:t>
            </a:r>
            <a:r>
              <a:rPr lang="en-US" sz="2400" dirty="0" smtClean="0"/>
              <a:t>normality</a:t>
            </a:r>
          </a:p>
          <a:p>
            <a:pPr lvl="1"/>
            <a:r>
              <a:rPr lang="en-US" sz="2000" dirty="0"/>
              <a:t>T</a:t>
            </a:r>
            <a:r>
              <a:rPr lang="en-US" sz="2000" dirty="0" smtClean="0"/>
              <a:t>he </a:t>
            </a:r>
            <a:r>
              <a:rPr lang="en-US" sz="2000" dirty="0"/>
              <a:t>variable or variables of interest are approximately normally </a:t>
            </a:r>
            <a:r>
              <a:rPr lang="en-US" sz="2000" dirty="0" smtClean="0"/>
              <a:t>distributed.</a:t>
            </a:r>
          </a:p>
          <a:p>
            <a:r>
              <a:rPr lang="en-US" sz="2400" dirty="0"/>
              <a:t>The perfectly normal </a:t>
            </a:r>
            <a:r>
              <a:rPr lang="en-US" sz="2400" dirty="0" err="1"/>
              <a:t>univariate</a:t>
            </a:r>
            <a:r>
              <a:rPr lang="en-US" sz="2400" dirty="0"/>
              <a:t> distribution has standardized kurtosis and </a:t>
            </a:r>
            <a:r>
              <a:rPr lang="en-US" sz="2400" dirty="0" err="1"/>
              <a:t>skewness</a:t>
            </a:r>
            <a:r>
              <a:rPr lang="en-US" sz="2400" dirty="0"/>
              <a:t> statistics equal to </a:t>
            </a:r>
            <a:r>
              <a:rPr lang="en-US" sz="2400" dirty="0" smtClean="0"/>
              <a:t>zero</a:t>
            </a:r>
            <a:r>
              <a:rPr lang="en-US" sz="2400" dirty="0"/>
              <a:t> </a:t>
            </a:r>
            <a:r>
              <a:rPr lang="en-US" sz="2400" dirty="0" smtClean="0"/>
              <a:t>and mean = mode = median</a:t>
            </a:r>
          </a:p>
          <a:p>
            <a:r>
              <a:rPr lang="en-US" sz="2400" dirty="0" smtClean="0"/>
              <a:t>The </a:t>
            </a:r>
            <a:r>
              <a:rPr lang="en-US" sz="2400" dirty="0"/>
              <a:t>assumption of normality does not require a perfectly normal shape. </a:t>
            </a:r>
            <a:endParaRPr lang="en-US" sz="2400" dirty="0" smtClean="0"/>
          </a:p>
          <a:p>
            <a:pPr lvl="1"/>
            <a:r>
              <a:rPr lang="en-US" sz="2000" dirty="0" smtClean="0"/>
              <a:t>The </a:t>
            </a:r>
            <a:r>
              <a:rPr lang="en-US" sz="2000" dirty="0"/>
              <a:t>standard coefficients of kurtosis and </a:t>
            </a:r>
            <a:r>
              <a:rPr lang="en-US" sz="2000" dirty="0" err="1"/>
              <a:t>skewness</a:t>
            </a:r>
            <a:r>
              <a:rPr lang="en-US" sz="2000" dirty="0"/>
              <a:t> can each vary, as long as they are &gt; –2 or and &lt; +2. </a:t>
            </a:r>
          </a:p>
          <a:p>
            <a:pPr lvl="1"/>
            <a:r>
              <a:rPr lang="en-US" sz="2000" dirty="0"/>
              <a:t>T</a:t>
            </a:r>
            <a:r>
              <a:rPr lang="en-US" sz="2000" dirty="0" smtClean="0"/>
              <a:t>he </a:t>
            </a:r>
            <a:r>
              <a:rPr lang="en-US" sz="2000" dirty="0"/>
              <a:t>mean, mode, and median do not need to be equal. </a:t>
            </a:r>
            <a:endParaRPr lang="en-US" sz="2000" dirty="0" smtClean="0"/>
          </a:p>
          <a:p>
            <a:pPr lvl="1"/>
            <a:r>
              <a:rPr lang="en-US" sz="2000" dirty="0" smtClean="0"/>
              <a:t>Many </a:t>
            </a:r>
            <a:r>
              <a:rPr lang="en-US" sz="2000" dirty="0"/>
              <a:t>parametric </a:t>
            </a:r>
            <a:r>
              <a:rPr lang="en-US" sz="2000" dirty="0" smtClean="0"/>
              <a:t>procedures, </a:t>
            </a:r>
            <a:r>
              <a:rPr lang="en-US" sz="2000" dirty="0"/>
              <a:t>e.g., one-way </a:t>
            </a:r>
            <a:r>
              <a:rPr lang="en-US" sz="2000" dirty="0" smtClean="0"/>
              <a:t>ANOVA, </a:t>
            </a:r>
            <a:r>
              <a:rPr lang="en-US" sz="2000" dirty="0"/>
              <a:t>are robust in the face of light to moderate departures from </a:t>
            </a:r>
            <a:r>
              <a:rPr lang="en-US" sz="2000" dirty="0" smtClean="0"/>
              <a:t>normality. </a:t>
            </a:r>
            <a:endParaRPr lang="en-US" sz="20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844049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200" dirty="0" smtClean="0">
                <a:latin typeface="Times New Roman" pitchFamily="18" charset="0"/>
                <a:cs typeface="Times New Roman" pitchFamily="18" charset="0"/>
              </a:rPr>
              <a:t>Procedures</a:t>
            </a:r>
            <a:endParaRPr lang="en-US" sz="1800" dirty="0">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969191225"/>
              </p:ext>
            </p:extLst>
          </p:nvPr>
        </p:nvGraphicFramePr>
        <p:xfrm>
          <a:off x="533400" y="990600"/>
          <a:ext cx="8153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762788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5.19.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26500" cy="67945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11" name="TextBox 10"/>
          <p:cNvSpPr txBox="1"/>
          <p:nvPr/>
        </p:nvSpPr>
        <p:spPr>
          <a:xfrm>
            <a:off x="1450948" y="2590800"/>
            <a:ext cx="6193748" cy="646331"/>
          </a:xfrm>
          <a:prstGeom prst="rect">
            <a:avLst/>
          </a:prstGeom>
          <a:solidFill>
            <a:srgbClr val="001667"/>
          </a:solidFill>
        </p:spPr>
        <p:txBody>
          <a:bodyPr wrap="none" rtlCol="0">
            <a:spAutoFit/>
          </a:bodyPr>
          <a:lstStyle/>
          <a:p>
            <a:pPr algn="ctr"/>
            <a:r>
              <a:rPr lang="en-US" dirty="0" smtClean="0"/>
              <a:t> Open the dataset </a:t>
            </a:r>
            <a:r>
              <a:rPr lang="en-US" i="1" dirty="0" smtClean="0"/>
              <a:t>Computer </a:t>
            </a:r>
            <a:r>
              <a:rPr lang="en-US" i="1" dirty="0" err="1" smtClean="0"/>
              <a:t>Anxiety.xlsx</a:t>
            </a:r>
            <a:r>
              <a:rPr lang="en-US" dirty="0" smtClean="0"/>
              <a:t>.</a:t>
            </a:r>
          </a:p>
          <a:p>
            <a:pPr algn="ctr"/>
            <a:r>
              <a:rPr lang="en-US" dirty="0" smtClean="0"/>
              <a:t>Click the worksheet Charts tab (at the bottom of the worksheet).  </a:t>
            </a:r>
          </a:p>
        </p:txBody>
      </p:sp>
      <p:sp>
        <p:nvSpPr>
          <p:cNvPr id="12" name="TextBox 11"/>
          <p:cNvSpPr txBox="1"/>
          <p:nvPr/>
        </p:nvSpPr>
        <p:spPr>
          <a:xfrm>
            <a:off x="2057400" y="3505200"/>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
        <p:nvSpPr>
          <p:cNvPr id="13" name="Oval 12"/>
          <p:cNvSpPr/>
          <p:nvPr/>
        </p:nvSpPr>
        <p:spPr>
          <a:xfrm>
            <a:off x="2590800" y="6248400"/>
            <a:ext cx="762000" cy="381000"/>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209800" y="4191000"/>
            <a:ext cx="5247073" cy="923330"/>
          </a:xfrm>
          <a:prstGeom prst="rect">
            <a:avLst/>
          </a:prstGeom>
          <a:solidFill>
            <a:srgbClr val="001667"/>
          </a:solidFill>
        </p:spPr>
        <p:txBody>
          <a:bodyPr wrap="square" rtlCol="0">
            <a:spAutoFit/>
          </a:bodyPr>
          <a:lstStyle/>
          <a:p>
            <a:pPr algn="ctr"/>
            <a:r>
              <a:rPr lang="en-US" dirty="0" smtClean="0"/>
              <a:t>TASK</a:t>
            </a:r>
          </a:p>
          <a:p>
            <a:pPr algn="ctr"/>
            <a:r>
              <a:rPr lang="en-US" dirty="0" smtClean="0"/>
              <a:t>Evaluate computer confidence posttest (comconf2) for </a:t>
            </a:r>
            <a:r>
              <a:rPr lang="en-US" dirty="0" err="1" smtClean="0"/>
              <a:t>univariate</a:t>
            </a:r>
            <a:r>
              <a:rPr lang="en-US" dirty="0" smtClean="0"/>
              <a:t> normality.</a:t>
            </a:r>
          </a:p>
        </p:txBody>
      </p:sp>
    </p:spTree>
    <p:extLst>
      <p:ext uri="{BB962C8B-B14F-4D97-AF65-F5344CB8AC3E}">
        <p14:creationId xmlns:p14="http://schemas.microsoft.com/office/powerpoint/2010/main" val="1885980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6.59.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5638800" cy="4951545"/>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5867400" y="1600200"/>
            <a:ext cx="3124200" cy="3970318"/>
          </a:xfrm>
          <a:prstGeom prst="rect">
            <a:avLst/>
          </a:prstGeom>
          <a:solidFill>
            <a:srgbClr val="001667"/>
          </a:solidFill>
        </p:spPr>
        <p:txBody>
          <a:bodyPr wrap="square" rtlCol="0">
            <a:spAutoFit/>
          </a:bodyPr>
          <a:lstStyle/>
          <a:p>
            <a:pPr algn="ctr"/>
            <a:r>
              <a:rPr lang="en-US" dirty="0" smtClean="0"/>
              <a:t>Create a histogram that displays computer confidence posttest in accordance with the procedures described in the textbook and the Charts Power Point presentation.  It </a:t>
            </a:r>
            <a:r>
              <a:rPr lang="en-US" dirty="0"/>
              <a:t>reveals a non-symmetrical, negatively-skewed shape</a:t>
            </a:r>
            <a:r>
              <a:rPr lang="en-US" dirty="0" smtClean="0"/>
              <a:t>. </a:t>
            </a:r>
          </a:p>
          <a:p>
            <a:pPr algn="ctr"/>
            <a:endParaRPr lang="en-US"/>
          </a:p>
          <a:p>
            <a:pPr algn="ctr"/>
            <a:r>
              <a:rPr lang="en-US" smtClean="0"/>
              <a:t>The </a:t>
            </a:r>
            <a:r>
              <a:rPr lang="en-US" dirty="0" smtClean="0"/>
              <a:t>issue now is to determine whether or not </a:t>
            </a:r>
            <a:r>
              <a:rPr lang="en-US" dirty="0" err="1" smtClean="0"/>
              <a:t>univariate</a:t>
            </a:r>
            <a:r>
              <a:rPr lang="en-US" dirty="0" smtClean="0"/>
              <a:t> normality is tenable. That is, to determine the extent of the deviations from normality.</a:t>
            </a:r>
          </a:p>
        </p:txBody>
      </p:sp>
      <p:sp>
        <p:nvSpPr>
          <p:cNvPr id="5" name="Title 1"/>
          <p:cNvSpPr>
            <a:spLocks noGrp="1"/>
          </p:cNvSpPr>
          <p:nvPr>
            <p:ph type="title"/>
          </p:nvPr>
        </p:nvSpPr>
        <p:spPr>
          <a:xfrm>
            <a:off x="457200" y="228600"/>
            <a:ext cx="8229600" cy="609600"/>
          </a:xfrm>
        </p:spPr>
        <p:txBody>
          <a:bodyPr>
            <a:normAutofit/>
          </a:bodyPr>
          <a:lstStyle/>
          <a:p>
            <a:r>
              <a:rPr lang="en-US" sz="3200" dirty="0" smtClean="0">
                <a:latin typeface="Times New Roman" pitchFamily="18" charset="0"/>
                <a:cs typeface="Times New Roman" pitchFamily="18" charset="0"/>
              </a:rPr>
              <a:t>Histogram</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5563051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normAutofit/>
          </a:bodyPr>
          <a:lstStyle/>
          <a:p>
            <a:r>
              <a:rPr lang="en-US" sz="3200" dirty="0" err="1" smtClean="0">
                <a:latin typeface="Times New Roman" pitchFamily="18" charset="0"/>
                <a:cs typeface="Times New Roman" pitchFamily="18" charset="0"/>
              </a:rPr>
              <a:t>Skewness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533400" y="914400"/>
            <a:ext cx="8153400" cy="5486400"/>
          </a:xfrm>
        </p:spPr>
        <p:txBody>
          <a:bodyPr>
            <a:noAutofit/>
          </a:bodyPr>
          <a:lstStyle/>
          <a:p>
            <a:pPr marL="0" indent="0">
              <a:buNone/>
            </a:pPr>
            <a:r>
              <a:rPr lang="en-US" sz="1800" dirty="0" err="1"/>
              <a:t>Skewness</a:t>
            </a:r>
            <a:r>
              <a:rPr lang="en-US" sz="1800" dirty="0"/>
              <a:t> is based on the third moment of the distribution, or the sum of cubic deviations from the mean. It measures deviations from perfect symmetry. </a:t>
            </a:r>
          </a:p>
          <a:p>
            <a:pPr>
              <a:buFont typeface="Arial"/>
              <a:buChar char="•"/>
            </a:pPr>
            <a:r>
              <a:rPr lang="en-US" sz="1800" dirty="0"/>
              <a:t>Positive </a:t>
            </a:r>
            <a:r>
              <a:rPr lang="en-US" sz="1800" dirty="0" err="1"/>
              <a:t>skewness</a:t>
            </a:r>
            <a:r>
              <a:rPr lang="en-US" sz="1800" dirty="0"/>
              <a:t> indicates a distribution with a heavier positive (right-hand) tail than a symmetrical </a:t>
            </a:r>
            <a:r>
              <a:rPr lang="en-US" sz="1800" dirty="0" smtClean="0"/>
              <a:t>distribution.</a:t>
            </a:r>
          </a:p>
          <a:p>
            <a:pPr>
              <a:buFont typeface="Arial"/>
              <a:buChar char="•"/>
            </a:pPr>
            <a:r>
              <a:rPr lang="en-US" sz="1800" dirty="0" smtClean="0"/>
              <a:t>Negative </a:t>
            </a:r>
            <a:r>
              <a:rPr lang="en-US" sz="1800" dirty="0" err="1"/>
              <a:t>skewness</a:t>
            </a:r>
            <a:r>
              <a:rPr lang="en-US" sz="1800" dirty="0"/>
              <a:t> indicates a distribution with a heavier negative </a:t>
            </a:r>
            <a:r>
              <a:rPr lang="en-US" sz="1800" dirty="0" smtClean="0"/>
              <a:t>tail.</a:t>
            </a:r>
          </a:p>
          <a:p>
            <a:pPr marL="0" indent="0">
              <a:buNone/>
            </a:pPr>
            <a:r>
              <a:rPr lang="en-US" sz="1800" dirty="0" smtClean="0"/>
              <a:t>Excel function:</a:t>
            </a:r>
          </a:p>
          <a:p>
            <a:pPr marL="0" indent="0" algn="ctr">
              <a:buNone/>
            </a:pPr>
            <a:r>
              <a:rPr lang="en-US" sz="1800" dirty="0" smtClean="0"/>
              <a:t>SKEW</a:t>
            </a:r>
            <a:r>
              <a:rPr lang="en-US" sz="1800" dirty="0"/>
              <a:t>(number1,number2,...). Returns the </a:t>
            </a:r>
            <a:r>
              <a:rPr lang="en-US" sz="1800" dirty="0" err="1"/>
              <a:t>skewness</a:t>
            </a:r>
            <a:r>
              <a:rPr lang="en-US" sz="1800" dirty="0"/>
              <a:t> statistic of a distribution.</a:t>
            </a:r>
          </a:p>
          <a:p>
            <a:pPr marL="0" indent="0">
              <a:buNone/>
            </a:pPr>
            <a:endParaRPr lang="en-US" sz="1800" dirty="0" smtClean="0"/>
          </a:p>
          <a:p>
            <a:pPr marL="0" indent="0">
              <a:buNone/>
            </a:pPr>
            <a:r>
              <a:rPr lang="en-US" sz="1800" dirty="0" smtClean="0"/>
              <a:t>The </a:t>
            </a:r>
            <a:r>
              <a:rPr lang="en-US" sz="1800" dirty="0"/>
              <a:t>standard error of </a:t>
            </a:r>
            <a:r>
              <a:rPr lang="en-US" sz="1800" dirty="0" err="1" smtClean="0"/>
              <a:t>skewness</a:t>
            </a:r>
            <a:r>
              <a:rPr lang="en-US" sz="1800" dirty="0" smtClean="0"/>
              <a:t> (SES) </a:t>
            </a:r>
            <a:r>
              <a:rPr lang="en-US" sz="1800" dirty="0"/>
              <a:t>is a measure of the accuracy of the </a:t>
            </a:r>
            <a:r>
              <a:rPr lang="en-US" sz="1800" dirty="0" err="1"/>
              <a:t>skewness</a:t>
            </a:r>
            <a:r>
              <a:rPr lang="en-US" sz="1800" dirty="0"/>
              <a:t> coefficient and is equal to the standard deviation of the sampling distribution of the statistic</a:t>
            </a:r>
            <a:r>
              <a:rPr lang="en-US" sz="1800" dirty="0" smtClean="0"/>
              <a:t>.</a:t>
            </a: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r>
              <a:rPr lang="en-US" sz="1800" dirty="0" smtClean="0"/>
              <a:t>Normal </a:t>
            </a:r>
            <a:r>
              <a:rPr lang="en-US" sz="1800" dirty="0"/>
              <a:t>distributions produce a </a:t>
            </a:r>
            <a:r>
              <a:rPr lang="en-US" sz="1800" dirty="0" err="1"/>
              <a:t>skewness</a:t>
            </a:r>
            <a:r>
              <a:rPr lang="en-US" sz="1800" dirty="0"/>
              <a:t> statistic of approximately zero. The </a:t>
            </a:r>
            <a:r>
              <a:rPr lang="en-US" sz="1800" dirty="0" err="1"/>
              <a:t>skewness</a:t>
            </a:r>
            <a:r>
              <a:rPr lang="en-US" sz="1800" dirty="0"/>
              <a:t> coefficient divided by its standard error can be used as a test of </a:t>
            </a:r>
            <a:r>
              <a:rPr lang="en-US" sz="1800" dirty="0" smtClean="0"/>
              <a:t>normality. </a:t>
            </a:r>
            <a:r>
              <a:rPr lang="en-US" sz="1800" dirty="0"/>
              <a:t>T</a:t>
            </a:r>
            <a:r>
              <a:rPr lang="en-US" sz="1800" dirty="0" smtClean="0"/>
              <a:t>hat </a:t>
            </a:r>
            <a:r>
              <a:rPr lang="en-US" sz="1800" dirty="0"/>
              <a:t>is, one can reject normality if </a:t>
            </a:r>
            <a:r>
              <a:rPr lang="en-US" sz="1800" dirty="0" smtClean="0"/>
              <a:t>this </a:t>
            </a:r>
            <a:r>
              <a:rPr lang="en-US" sz="1800" dirty="0"/>
              <a:t>ratio is less than –2 or greater than +</a:t>
            </a:r>
            <a:r>
              <a:rPr lang="en-US" sz="1800" dirty="0" smtClean="0"/>
              <a:t>2.</a:t>
            </a:r>
            <a:endParaRPr lang="en-US" sz="1800" dirty="0"/>
          </a:p>
          <a:p>
            <a:pPr marL="0" indent="0">
              <a:buNone/>
            </a:pPr>
            <a:endParaRPr lang="en-US" sz="18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28905625"/>
              </p:ext>
            </p:extLst>
          </p:nvPr>
        </p:nvGraphicFramePr>
        <p:xfrm>
          <a:off x="3810000" y="4191000"/>
          <a:ext cx="1776413" cy="1079500"/>
        </p:xfrm>
        <a:graphic>
          <a:graphicData uri="http://schemas.openxmlformats.org/presentationml/2006/ole">
            <mc:AlternateContent xmlns:mc="http://schemas.openxmlformats.org/markup-compatibility/2006">
              <mc:Choice xmlns:v="urn:schemas-microsoft-com:vml" Requires="v">
                <p:oleObj spid="_x0000_s2073" name="Equation" r:id="rId3" imgW="711200" imgH="431800" progId="Equation.3">
                  <p:embed/>
                </p:oleObj>
              </mc:Choice>
              <mc:Fallback>
                <p:oleObj name="Equation" r:id="rId3" imgW="711200" imgH="431800" progId="Equation.3">
                  <p:embed/>
                  <p:pic>
                    <p:nvPicPr>
                      <p:cNvPr id="0" name=""/>
                      <p:cNvPicPr>
                        <a:picLocks noChangeAspect="1" noChangeArrowheads="1"/>
                      </p:cNvPicPr>
                      <p:nvPr/>
                    </p:nvPicPr>
                    <p:blipFill>
                      <a:blip r:embed="rId4"/>
                      <a:srcRect/>
                      <a:stretch>
                        <a:fillRect/>
                      </a:stretch>
                    </p:blipFill>
                    <p:spPr bwMode="auto">
                      <a:xfrm>
                        <a:off x="3810000" y="4191000"/>
                        <a:ext cx="1776413" cy="1079500"/>
                      </a:xfrm>
                      <a:prstGeom prst="rect">
                        <a:avLst/>
                      </a:prstGeom>
                      <a:solidFill>
                        <a:schemeClr val="tx1"/>
                      </a:solidFill>
                      <a:ln>
                        <a:noFill/>
                      </a:ln>
                      <a:effectLst>
                        <a:outerShdw blurRad="63500" dist="107763" dir="2700000" algn="ctr" rotWithShape="0">
                          <a:srgbClr val="000000">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313871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11-06 at 8.31.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03" y="0"/>
            <a:ext cx="7886700" cy="51054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2895600" y="3200400"/>
            <a:ext cx="5943600" cy="1414463"/>
          </a:xfrm>
          <a:prstGeom prst="upArrowCallout">
            <a:avLst/>
          </a:prstGeom>
          <a:solidFill>
            <a:srgbClr val="001667"/>
          </a:solidFill>
        </p:spPr>
        <p:txBody>
          <a:bodyPr wrap="square" rtlCol="0">
            <a:spAutoFit/>
          </a:bodyPr>
          <a:lstStyle/>
          <a:p>
            <a:pPr algn="ctr"/>
            <a:r>
              <a:rPr lang="en-US" dirty="0" smtClean="0"/>
              <a:t>Enter the formulas displayed in cells T20:T22 to calculate the </a:t>
            </a:r>
            <a:r>
              <a:rPr lang="en-US" dirty="0" err="1" smtClean="0"/>
              <a:t>skewness</a:t>
            </a:r>
            <a:r>
              <a:rPr lang="en-US" dirty="0" smtClean="0"/>
              <a:t> coefficient, the standard error of </a:t>
            </a:r>
            <a:r>
              <a:rPr lang="en-US" dirty="0" err="1" smtClean="0"/>
              <a:t>skewness</a:t>
            </a:r>
            <a:r>
              <a:rPr lang="en-US" dirty="0" smtClean="0"/>
              <a:t>, and the standard coefficient of </a:t>
            </a:r>
            <a:r>
              <a:rPr lang="en-US" dirty="0" err="1" smtClean="0"/>
              <a:t>skewness</a:t>
            </a:r>
            <a:r>
              <a:rPr lang="en-US" dirty="0" smtClean="0"/>
              <a:t>.</a:t>
            </a:r>
          </a:p>
        </p:txBody>
      </p:sp>
    </p:spTree>
    <p:extLst>
      <p:ext uri="{BB962C8B-B14F-4D97-AF65-F5344CB8AC3E}">
        <p14:creationId xmlns:p14="http://schemas.microsoft.com/office/powerpoint/2010/main" val="2233740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1-06 at 8.34.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7899400" cy="5118100"/>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sp>
        <p:nvSpPr>
          <p:cNvPr id="8" name="TextBox 7"/>
          <p:cNvSpPr txBox="1"/>
          <p:nvPr/>
        </p:nvSpPr>
        <p:spPr>
          <a:xfrm>
            <a:off x="2362200" y="3200400"/>
            <a:ext cx="6324600" cy="1414463"/>
          </a:xfrm>
          <a:prstGeom prst="upArrowCallout">
            <a:avLst/>
          </a:prstGeom>
          <a:solidFill>
            <a:srgbClr val="001667"/>
          </a:solidFill>
        </p:spPr>
        <p:txBody>
          <a:bodyPr wrap="square" rtlCol="0">
            <a:spAutoFit/>
          </a:bodyPr>
          <a:lstStyle/>
          <a:p>
            <a:pPr algn="ctr"/>
            <a:r>
              <a:rPr lang="en-US" dirty="0"/>
              <a:t>The standard coefficient of </a:t>
            </a:r>
            <a:r>
              <a:rPr lang="en-US" dirty="0" err="1"/>
              <a:t>skewness</a:t>
            </a:r>
            <a:r>
              <a:rPr lang="en-US" dirty="0"/>
              <a:t> for the computer confidence posttest data </a:t>
            </a:r>
            <a:r>
              <a:rPr lang="en-US" dirty="0" smtClean="0"/>
              <a:t>indicates </a:t>
            </a:r>
            <a:r>
              <a:rPr lang="en-US" dirty="0"/>
              <a:t>a non-normal, negatively-skewed distribution</a:t>
            </a:r>
            <a:r>
              <a:rPr lang="en-US" dirty="0" smtClean="0"/>
              <a:t>.</a:t>
            </a:r>
            <a:endParaRPr lang="en-US" dirty="0"/>
          </a:p>
        </p:txBody>
      </p:sp>
    </p:spTree>
    <p:extLst>
      <p:ext uri="{BB962C8B-B14F-4D97-AF65-F5344CB8AC3E}">
        <p14:creationId xmlns:p14="http://schemas.microsoft.com/office/powerpoint/2010/main" val="3760971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708"/>
            <a:ext cx="8229600" cy="457200"/>
          </a:xfrm>
        </p:spPr>
        <p:txBody>
          <a:bodyPr>
            <a:normAutofit fontScale="90000"/>
          </a:bodyPr>
          <a:lstStyle/>
          <a:p>
            <a:r>
              <a:rPr lang="en-US" sz="3200" dirty="0" smtClean="0">
                <a:latin typeface="Times New Roman" pitchFamily="18" charset="0"/>
                <a:cs typeface="Times New Roman" pitchFamily="18" charset="0"/>
              </a:rPr>
              <a:t>Kurtosis</a:t>
            </a:r>
            <a:endParaRPr lang="en-US" sz="1800" dirty="0">
              <a:latin typeface="Times New Roman" pitchFamily="18" charset="0"/>
              <a:cs typeface="Times New Roman" pitchFamily="18" charset="0"/>
            </a:endParaRPr>
          </a:p>
        </p:txBody>
      </p:sp>
      <p:sp>
        <p:nvSpPr>
          <p:cNvPr id="9" name="Content Placeholder 2"/>
          <p:cNvSpPr>
            <a:spLocks noGrp="1"/>
          </p:cNvSpPr>
          <p:nvPr>
            <p:ph idx="1"/>
          </p:nvPr>
        </p:nvSpPr>
        <p:spPr>
          <a:xfrm>
            <a:off x="609600" y="533400"/>
            <a:ext cx="8153400" cy="5867400"/>
          </a:xfrm>
        </p:spPr>
        <p:txBody>
          <a:bodyPr>
            <a:noAutofit/>
          </a:bodyPr>
          <a:lstStyle/>
          <a:p>
            <a:pPr marL="0" indent="0">
              <a:buNone/>
            </a:pPr>
            <a:r>
              <a:rPr lang="en-US" sz="1800" dirty="0"/>
              <a:t>Kurtosis is derived from the fourth moment (i.e., the sum of quartic deviations). It captures the heaviness or weight of the tails relative to the center of the distribution. Kurtosis measures heavy-</a:t>
            </a:r>
            <a:r>
              <a:rPr lang="en-US" sz="1800" dirty="0" err="1"/>
              <a:t>tailedness</a:t>
            </a:r>
            <a:r>
              <a:rPr lang="en-US" sz="1800" dirty="0"/>
              <a:t> or light-</a:t>
            </a:r>
            <a:r>
              <a:rPr lang="en-US" sz="1800" dirty="0" err="1"/>
              <a:t>tailedness</a:t>
            </a:r>
            <a:r>
              <a:rPr lang="en-US" sz="1800" dirty="0"/>
              <a:t> relative to the normal distribution</a:t>
            </a:r>
            <a:r>
              <a:rPr lang="en-US" sz="1800" dirty="0" smtClean="0"/>
              <a:t>.</a:t>
            </a:r>
          </a:p>
          <a:p>
            <a:r>
              <a:rPr lang="en-US" sz="1800" dirty="0" smtClean="0"/>
              <a:t> </a:t>
            </a:r>
            <a:r>
              <a:rPr lang="en-US" sz="1800" dirty="0"/>
              <a:t>A heavy-tailed distribution has more values in the tails (away from the center of the distribution) than the normal distribution, and will have a negative kurtosis. </a:t>
            </a:r>
            <a:endParaRPr lang="en-US" sz="1800" dirty="0" smtClean="0"/>
          </a:p>
          <a:p>
            <a:r>
              <a:rPr lang="en-US" sz="1800" dirty="0" smtClean="0"/>
              <a:t>A </a:t>
            </a:r>
            <a:r>
              <a:rPr lang="en-US" sz="1800" dirty="0"/>
              <a:t>light-tailed distribution has more values in the center (away from the tails of the distribution) than the normal distribution, and will have a positive kurtosis</a:t>
            </a:r>
            <a:r>
              <a:rPr lang="en-US" sz="1800" dirty="0" smtClean="0"/>
              <a:t>.</a:t>
            </a:r>
            <a:endParaRPr lang="en-US" sz="1800" dirty="0"/>
          </a:p>
          <a:p>
            <a:pPr marL="0" indent="0">
              <a:buNone/>
            </a:pPr>
            <a:r>
              <a:rPr lang="en-US" sz="1800" dirty="0" smtClean="0"/>
              <a:t>Excel function:</a:t>
            </a:r>
            <a:endParaRPr lang="en-US" sz="1800" dirty="0"/>
          </a:p>
          <a:p>
            <a:pPr marL="0" indent="0" algn="ctr">
              <a:buNone/>
            </a:pPr>
            <a:r>
              <a:rPr lang="en-US" sz="1800" dirty="0"/>
              <a:t>KURT(number1,number2,...). Returns the kurtosis statistic of a distribution</a:t>
            </a:r>
            <a:r>
              <a:rPr lang="en-US" sz="1800" dirty="0" smtClean="0"/>
              <a:t>.</a:t>
            </a:r>
          </a:p>
          <a:p>
            <a:pPr marL="0" indent="0" algn="ctr">
              <a:buNone/>
            </a:pPr>
            <a:endParaRPr lang="en-US" sz="1800" dirty="0"/>
          </a:p>
          <a:p>
            <a:pPr marL="0" indent="0">
              <a:buNone/>
            </a:pPr>
            <a:r>
              <a:rPr lang="en-US" sz="1800" dirty="0"/>
              <a:t>The standard error of kurtosis is a measure of the accuracy of the kurtosis coefficient and is equal to the standard deviation of the sampling distribution of the statistic</a:t>
            </a:r>
            <a:r>
              <a:rPr lang="en-US" sz="1800" dirty="0" smtClean="0"/>
              <a:t>.</a:t>
            </a:r>
          </a:p>
          <a:p>
            <a:pPr marL="0" indent="0">
              <a:buNone/>
            </a:pPr>
            <a:r>
              <a:rPr lang="en-US" sz="1800" dirty="0" smtClean="0"/>
              <a:t> </a:t>
            </a:r>
          </a:p>
          <a:p>
            <a:pPr marL="0" indent="0">
              <a:buNone/>
            </a:pPr>
            <a:endParaRPr lang="en-US" sz="1800" dirty="0"/>
          </a:p>
          <a:p>
            <a:pPr marL="0" indent="0">
              <a:buNone/>
            </a:pPr>
            <a:endParaRPr lang="en-US" sz="1800" dirty="0" smtClean="0"/>
          </a:p>
          <a:p>
            <a:pPr marL="0" indent="0">
              <a:buNone/>
            </a:pPr>
            <a:r>
              <a:rPr lang="en-US" sz="1800" dirty="0" smtClean="0"/>
              <a:t>Normal </a:t>
            </a:r>
            <a:r>
              <a:rPr lang="en-US" sz="1800" dirty="0"/>
              <a:t>distributions produce a kurtosis statistic of approximately zero. The kurtosis coefficient divided by its standard error can be used as a test of </a:t>
            </a:r>
            <a:r>
              <a:rPr lang="en-US" sz="1800" dirty="0" smtClean="0"/>
              <a:t>normality. That </a:t>
            </a:r>
            <a:r>
              <a:rPr lang="en-US" sz="1800" dirty="0"/>
              <a:t>is, one can reject normality if </a:t>
            </a:r>
            <a:r>
              <a:rPr lang="en-US" sz="1800" dirty="0" smtClean="0"/>
              <a:t>this </a:t>
            </a:r>
            <a:r>
              <a:rPr lang="en-US" sz="1800" dirty="0"/>
              <a:t>ratio is less than –2 or greater than +</a:t>
            </a:r>
            <a:r>
              <a:rPr lang="en-US" sz="1800" dirty="0" smtClean="0"/>
              <a:t>2.</a:t>
            </a:r>
          </a:p>
          <a:p>
            <a:pPr marL="0" indent="0">
              <a:buNone/>
            </a:pPr>
            <a:endParaRPr lang="en-US" sz="1800" dirty="0"/>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2013 by Alfred P. Rovai</a:t>
            </a:r>
            <a:endParaRPr lang="en-US" dirty="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99926719"/>
              </p:ext>
            </p:extLst>
          </p:nvPr>
        </p:nvGraphicFramePr>
        <p:xfrm>
          <a:off x="3733801" y="4572000"/>
          <a:ext cx="1676400" cy="935153"/>
        </p:xfrm>
        <a:graphic>
          <a:graphicData uri="http://schemas.openxmlformats.org/presentationml/2006/ole">
            <mc:AlternateContent xmlns:mc="http://schemas.openxmlformats.org/markup-compatibility/2006">
              <mc:Choice xmlns:v="urn:schemas-microsoft-com:vml" Requires="v">
                <p:oleObj spid="_x0000_s3096" name="Equation" r:id="rId3" imgW="774700" imgH="431800" progId="Equation.3">
                  <p:embed/>
                </p:oleObj>
              </mc:Choice>
              <mc:Fallback>
                <p:oleObj name="Equation" r:id="rId3" imgW="774700" imgH="431800" progId="Equation.3">
                  <p:embed/>
                  <p:pic>
                    <p:nvPicPr>
                      <p:cNvPr id="0" name=""/>
                      <p:cNvPicPr>
                        <a:picLocks noChangeAspect="1" noChangeArrowheads="1"/>
                      </p:cNvPicPr>
                      <p:nvPr/>
                    </p:nvPicPr>
                    <p:blipFill>
                      <a:blip r:embed="rId4"/>
                      <a:srcRect/>
                      <a:stretch>
                        <a:fillRect/>
                      </a:stretch>
                    </p:blipFill>
                    <p:spPr bwMode="auto">
                      <a:xfrm>
                        <a:off x="3733801" y="4572000"/>
                        <a:ext cx="1676400" cy="93515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23409241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1287</Words>
  <Application>Microsoft Macintosh PowerPoint</Application>
  <PresentationFormat>On-screen Show (4:3)</PresentationFormat>
  <Paragraphs>103</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Equation</vt:lpstr>
      <vt:lpstr>Statistical Fundamentals:  Using Microsoft Excel for Univariate and Bivariate Analysis Alfred P. Rovai</vt:lpstr>
      <vt:lpstr>Univariate Normality</vt:lpstr>
      <vt:lpstr>Procedures</vt:lpstr>
      <vt:lpstr>PowerPoint Presentation</vt:lpstr>
      <vt:lpstr>Histogram</vt:lpstr>
      <vt:lpstr>Skewness</vt:lpstr>
      <vt:lpstr>PowerPoint Presentation</vt:lpstr>
      <vt:lpstr>PowerPoint Presentation</vt:lpstr>
      <vt:lpstr>Kurtosis</vt:lpstr>
      <vt:lpstr>PowerPoint Presentation</vt:lpstr>
      <vt:lpstr>PowerPoint Presentation</vt:lpstr>
      <vt:lpstr>Extreme Outliers</vt:lpstr>
      <vt:lpstr>PowerPoint Presentation</vt:lpstr>
      <vt:lpstr>PowerPoint Presentation</vt:lpstr>
      <vt:lpstr>Kolmogorov-Smirnov Test</vt:lpstr>
      <vt:lpstr>Conclusion</vt:lpstr>
      <vt:lpstr>PowerPoint Presentation</vt:lpstr>
    </vt:vector>
  </TitlesOfParts>
  <Manager/>
  <Company>Watertree Press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Univariate Normality</dc:title>
  <dc:subject/>
  <dc:creator>Alfred P. Rovai</dc:creator>
  <cp:keywords/>
  <dc:description/>
  <cp:lastModifiedBy>Alfred Rovai</cp:lastModifiedBy>
  <cp:revision>208</cp:revision>
  <dcterms:created xsi:type="dcterms:W3CDTF">2013-06-04T13:30:25Z</dcterms:created>
  <dcterms:modified xsi:type="dcterms:W3CDTF">2013-11-14T11:35:28Z</dcterms:modified>
  <cp:category/>
</cp:coreProperties>
</file>